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479" r:id="rId4"/>
    <p:sldId id="411" r:id="rId5"/>
    <p:sldId id="480" r:id="rId6"/>
    <p:sldId id="481" r:id="rId7"/>
    <p:sldId id="465" r:id="rId8"/>
    <p:sldId id="482" r:id="rId9"/>
    <p:sldId id="419" r:id="rId10"/>
    <p:sldId id="487" r:id="rId11"/>
    <p:sldId id="464" r:id="rId12"/>
    <p:sldId id="489" r:id="rId13"/>
    <p:sldId id="412" r:id="rId14"/>
    <p:sldId id="490" r:id="rId15"/>
    <p:sldId id="420" r:id="rId16"/>
    <p:sldId id="413" r:id="rId17"/>
    <p:sldId id="414" r:id="rId18"/>
    <p:sldId id="466" r:id="rId19"/>
    <p:sldId id="491" r:id="rId20"/>
    <p:sldId id="483" r:id="rId21"/>
    <p:sldId id="486" r:id="rId22"/>
    <p:sldId id="399" r:id="rId23"/>
    <p:sldId id="409" r:id="rId24"/>
    <p:sldId id="484" r:id="rId25"/>
    <p:sldId id="4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4" d="100"/>
          <a:sy n="8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111937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85968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429012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5926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84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29169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ithub.com/soyuztechnologies/Corporate_S4HANA_Training_Anubhav/blob/master/Day%204/ADBC%20and%20View%20Proxy.txt"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hyperlink" Target="https://help.sap.com/viewer/de2486ee947e43e684d39702027f8a94/2.0.05/en-US" TargetMode="External"/><Relationship Id="rId4" Type="http://schemas.openxmlformats.org/officeDocument/2006/relationships/hyperlink" Target="https://help.sap.com/viewer/product/SAP_HANA_PLATFORM/2.0.05/en-US?task=discover_tas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ABAP on Hana  &amp;</a:t>
            </a:r>
          </a:p>
          <a:p>
            <a:r>
              <a:rPr lang="en-US" sz="5400" b="1" cap="all" spc="-150" dirty="0">
                <a:solidFill>
                  <a:schemeClr val="accent3"/>
                </a:solidFill>
              </a:rPr>
              <a:t>s/4hana trainings</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Method’s to Consume HANA Objects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0" name="Group 19"/>
          <p:cNvGrpSpPr/>
          <p:nvPr/>
        </p:nvGrpSpPr>
        <p:grpSpPr>
          <a:xfrm>
            <a:off x="2913150" y="1014413"/>
            <a:ext cx="7048151" cy="5586490"/>
            <a:chOff x="2336362" y="1014413"/>
            <a:chExt cx="7048151" cy="5586490"/>
          </a:xfrm>
        </p:grpSpPr>
        <p:sp>
          <p:nvSpPr>
            <p:cNvPr id="21" name="TextBox 20"/>
            <p:cNvSpPr txBox="1"/>
            <p:nvPr/>
          </p:nvSpPr>
          <p:spPr>
            <a:xfrm>
              <a:off x="5808662" y="2310694"/>
              <a:ext cx="1664238"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Database</a:t>
              </a:r>
            </a:p>
            <a:p>
              <a:r>
                <a:rPr lang="en-US" sz="1600" kern="0" dirty="0">
                  <a:latin typeface="Arial" panose="020B0604020202020204" pitchFamily="34" charset="0"/>
                  <a:cs typeface="Arial" panose="020B0604020202020204" pitchFamily="34" charset="0"/>
                </a:rPr>
                <a:t>Connectivity</a:t>
              </a:r>
            </a:p>
          </p:txBody>
        </p:sp>
        <p:sp>
          <p:nvSpPr>
            <p:cNvPr id="22" name="TextBox 21"/>
            <p:cNvSpPr txBox="1"/>
            <p:nvPr/>
          </p:nvSpPr>
          <p:spPr>
            <a:xfrm>
              <a:off x="5808662" y="1976992"/>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ADBC</a:t>
              </a:r>
            </a:p>
          </p:txBody>
        </p:sp>
        <p:grpSp>
          <p:nvGrpSpPr>
            <p:cNvPr id="23" name="Group 22"/>
            <p:cNvGrpSpPr/>
            <p:nvPr/>
          </p:nvGrpSpPr>
          <p:grpSpPr>
            <a:xfrm>
              <a:off x="2336362" y="1014413"/>
              <a:ext cx="3377054" cy="5586490"/>
              <a:chOff x="2340172" y="1014413"/>
              <a:chExt cx="2971604" cy="4915777"/>
            </a:xfrm>
          </p:grpSpPr>
          <p:grpSp>
            <p:nvGrpSpPr>
              <p:cNvPr id="65" name="Group 64"/>
              <p:cNvGrpSpPr/>
              <p:nvPr/>
            </p:nvGrpSpPr>
            <p:grpSpPr>
              <a:xfrm>
                <a:off x="2340172" y="3525128"/>
                <a:ext cx="2971604" cy="2405062"/>
                <a:chOff x="2340172" y="4279900"/>
                <a:chExt cx="2971604" cy="2405062"/>
              </a:xfrm>
              <a:effectLst>
                <a:outerShdw blurRad="88900" dist="38100" sx="102000" sy="102000" algn="t" rotWithShape="0">
                  <a:prstClr val="black">
                    <a:alpha val="31000"/>
                  </a:prstClr>
                </a:outerShdw>
              </a:effectLst>
            </p:grpSpPr>
            <p:sp>
              <p:nvSpPr>
                <p:cNvPr id="72" name="Freeform 5"/>
                <p:cNvSpPr>
                  <a:spLocks/>
                </p:cNvSpPr>
                <p:nvPr/>
              </p:nvSpPr>
              <p:spPr bwMode="auto">
                <a:xfrm>
                  <a:off x="2340172" y="4279900"/>
                  <a:ext cx="1408113" cy="1739900"/>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 name="Freeform 6"/>
                <p:cNvSpPr>
                  <a:spLocks/>
                </p:cNvSpPr>
                <p:nvPr/>
              </p:nvSpPr>
              <p:spPr bwMode="auto">
                <a:xfrm>
                  <a:off x="2374901" y="4943475"/>
                  <a:ext cx="2936875" cy="1741487"/>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tx2">
                        <a:lumMod val="50000"/>
                      </a:schemeClr>
                    </a:gs>
                    <a:gs pos="0">
                      <a:schemeClr val="tx2">
                        <a:lumMod val="20000"/>
                        <a:lumOff val="80000"/>
                      </a:schemeClr>
                    </a:gs>
                    <a:gs pos="55000">
                      <a:schemeClr val="tx2"/>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6" name="Group 65"/>
              <p:cNvGrpSpPr/>
              <p:nvPr/>
            </p:nvGrpSpPr>
            <p:grpSpPr>
              <a:xfrm>
                <a:off x="2345760" y="2133600"/>
                <a:ext cx="2966016" cy="2403475"/>
                <a:chOff x="2345760" y="2489200"/>
                <a:chExt cx="2966016" cy="2403475"/>
              </a:xfrm>
              <a:effectLst>
                <a:outerShdw blurRad="88900" dist="38100" sx="102000" sy="102000" algn="t" rotWithShape="0">
                  <a:prstClr val="black">
                    <a:alpha val="31000"/>
                  </a:prstClr>
                </a:outerShdw>
              </a:effectLst>
            </p:grpSpPr>
            <p:sp>
              <p:nvSpPr>
                <p:cNvPr id="70" name="Freeform 7"/>
                <p:cNvSpPr>
                  <a:spLocks/>
                </p:cNvSpPr>
                <p:nvPr/>
              </p:nvSpPr>
              <p:spPr bwMode="auto">
                <a:xfrm>
                  <a:off x="2345760" y="2489200"/>
                  <a:ext cx="1408113" cy="1738312"/>
                </a:xfrm>
                <a:custGeom>
                  <a:avLst/>
                  <a:gdLst>
                    <a:gd name="T0" fmla="*/ 284 w 807"/>
                    <a:gd name="T1" fmla="*/ 0 h 998"/>
                    <a:gd name="T2" fmla="*/ 24 w 807"/>
                    <a:gd name="T3" fmla="*/ 454 h 998"/>
                    <a:gd name="T4" fmla="*/ 0 w 807"/>
                    <a:gd name="T5" fmla="*/ 545 h 998"/>
                    <a:gd name="T6" fmla="*/ 24 w 807"/>
                    <a:gd name="T7" fmla="*/ 636 h 998"/>
                    <a:gd name="T8" fmla="*/ 233 w 807"/>
                    <a:gd name="T9" fmla="*/ 998 h 998"/>
                    <a:gd name="T10" fmla="*/ 807 w 807"/>
                    <a:gd name="T11" fmla="*/ 0 h 998"/>
                    <a:gd name="T12" fmla="*/ 284 w 807"/>
                    <a:gd name="T13" fmla="*/ 0 h 998"/>
                  </a:gdLst>
                  <a:ahLst/>
                  <a:cxnLst>
                    <a:cxn ang="0">
                      <a:pos x="T0" y="T1"/>
                    </a:cxn>
                    <a:cxn ang="0">
                      <a:pos x="T2" y="T3"/>
                    </a:cxn>
                    <a:cxn ang="0">
                      <a:pos x="T4" y="T5"/>
                    </a:cxn>
                    <a:cxn ang="0">
                      <a:pos x="T6" y="T7"/>
                    </a:cxn>
                    <a:cxn ang="0">
                      <a:pos x="T8" y="T9"/>
                    </a:cxn>
                    <a:cxn ang="0">
                      <a:pos x="T10" y="T11"/>
                    </a:cxn>
                    <a:cxn ang="0">
                      <a:pos x="T12" y="T13"/>
                    </a:cxn>
                  </a:cxnLst>
                  <a:rect l="0" t="0" r="r" b="b"/>
                  <a:pathLst>
                    <a:path w="807" h="998">
                      <a:moveTo>
                        <a:pt x="284" y="0"/>
                      </a:moveTo>
                      <a:cubicBezTo>
                        <a:pt x="246" y="66"/>
                        <a:pt x="24" y="454"/>
                        <a:pt x="24" y="454"/>
                      </a:cubicBezTo>
                      <a:cubicBezTo>
                        <a:pt x="9" y="481"/>
                        <a:pt x="0" y="512"/>
                        <a:pt x="0" y="545"/>
                      </a:cubicBezTo>
                      <a:cubicBezTo>
                        <a:pt x="0" y="578"/>
                        <a:pt x="9" y="609"/>
                        <a:pt x="24" y="636"/>
                      </a:cubicBezTo>
                      <a:cubicBezTo>
                        <a:pt x="233" y="998"/>
                        <a:pt x="233" y="998"/>
                        <a:pt x="233" y="998"/>
                      </a:cubicBezTo>
                      <a:cubicBezTo>
                        <a:pt x="233" y="998"/>
                        <a:pt x="667" y="242"/>
                        <a:pt x="807" y="0"/>
                      </a:cubicBezTo>
                      <a:lnTo>
                        <a:pt x="284"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 name="Freeform 8"/>
                <p:cNvSpPr>
                  <a:spLocks/>
                </p:cNvSpPr>
                <p:nvPr/>
              </p:nvSpPr>
              <p:spPr bwMode="auto">
                <a:xfrm>
                  <a:off x="2374901" y="3152775"/>
                  <a:ext cx="2936875" cy="1739900"/>
                </a:xfrm>
                <a:custGeom>
                  <a:avLst/>
                  <a:gdLst>
                    <a:gd name="T0" fmla="*/ 785 w 1684"/>
                    <a:gd name="T1" fmla="*/ 999 h 999"/>
                    <a:gd name="T2" fmla="*/ 884 w 1684"/>
                    <a:gd name="T3" fmla="*/ 726 h 999"/>
                    <a:gd name="T4" fmla="*/ 865 w 1684"/>
                    <a:gd name="T5" fmla="*/ 726 h 999"/>
                    <a:gd name="T6" fmla="*/ 381 w 1684"/>
                    <a:gd name="T7" fmla="*/ 726 h 999"/>
                    <a:gd name="T8" fmla="*/ 290 w 1684"/>
                    <a:gd name="T9" fmla="*/ 702 h 999"/>
                    <a:gd name="T10" fmla="*/ 224 w 1684"/>
                    <a:gd name="T11" fmla="*/ 636 h 999"/>
                    <a:gd name="T12" fmla="*/ 0 w 1684"/>
                    <a:gd name="T13" fmla="*/ 246 h 999"/>
                    <a:gd name="T14" fmla="*/ 102 w 1684"/>
                    <a:gd name="T15" fmla="*/ 273 h 999"/>
                    <a:gd name="T16" fmla="*/ 865 w 1684"/>
                    <a:gd name="T17" fmla="*/ 273 h 999"/>
                    <a:gd name="T18" fmla="*/ 884 w 1684"/>
                    <a:gd name="T19" fmla="*/ 273 h 999"/>
                    <a:gd name="T20" fmla="*/ 785 w 1684"/>
                    <a:gd name="T21" fmla="*/ 0 h 999"/>
                    <a:gd name="T22" fmla="*/ 1683 w 1684"/>
                    <a:gd name="T23" fmla="*/ 500 h 999"/>
                    <a:gd name="T24" fmla="*/ 1684 w 1684"/>
                    <a:gd name="T25" fmla="*/ 500 h 999"/>
                    <a:gd name="T26" fmla="*/ 785 w 1684"/>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999">
                      <a:moveTo>
                        <a:pt x="785" y="999"/>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0"/>
                        <a:pt x="1015" y="799"/>
                        <a:pt x="785" y="999"/>
                      </a:cubicBezTo>
                      <a:close/>
                    </a:path>
                  </a:pathLst>
                </a:custGeom>
                <a:gradFill>
                  <a:gsLst>
                    <a:gs pos="100000">
                      <a:schemeClr val="accent3">
                        <a:lumMod val="50000"/>
                      </a:schemeClr>
                    </a:gs>
                    <a:gs pos="0">
                      <a:schemeClr val="accent3">
                        <a:lumMod val="20000"/>
                        <a:lumOff val="80000"/>
                      </a:schemeClr>
                    </a:gs>
                    <a:gs pos="51000">
                      <a:schemeClr val="accent3"/>
                    </a:gs>
                  </a:gsLst>
                  <a:lin ang="0" scaled="1"/>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67" name="Group 66"/>
              <p:cNvGrpSpPr/>
              <p:nvPr/>
            </p:nvGrpSpPr>
            <p:grpSpPr>
              <a:xfrm>
                <a:off x="2345686" y="1014413"/>
                <a:ext cx="2966090" cy="2112962"/>
                <a:chOff x="2345686" y="1014413"/>
                <a:chExt cx="2966090" cy="2112962"/>
              </a:xfrm>
              <a:effectLst>
                <a:outerShdw blurRad="88900" dist="38100" sx="102000" sy="102000" algn="t" rotWithShape="0">
                  <a:prstClr val="black">
                    <a:alpha val="31000"/>
                  </a:prstClr>
                </a:outerShdw>
              </a:effectLst>
            </p:grpSpPr>
            <p:sp>
              <p:nvSpPr>
                <p:cNvPr id="68" name="Freeform 9"/>
                <p:cNvSpPr>
                  <a:spLocks/>
                </p:cNvSpPr>
                <p:nvPr/>
              </p:nvSpPr>
              <p:spPr bwMode="auto">
                <a:xfrm>
                  <a:off x="2345686" y="1014413"/>
                  <a:ext cx="1236663" cy="1446212"/>
                </a:xfrm>
                <a:custGeom>
                  <a:avLst/>
                  <a:gdLst>
                    <a:gd name="T0" fmla="*/ 186 w 709"/>
                    <a:gd name="T1" fmla="*/ 0 h 830"/>
                    <a:gd name="T2" fmla="*/ 24 w 709"/>
                    <a:gd name="T3" fmla="*/ 286 h 830"/>
                    <a:gd name="T4" fmla="*/ 0 w 709"/>
                    <a:gd name="T5" fmla="*/ 377 h 830"/>
                    <a:gd name="T6" fmla="*/ 24 w 709"/>
                    <a:gd name="T7" fmla="*/ 468 h 830"/>
                    <a:gd name="T8" fmla="*/ 233 w 709"/>
                    <a:gd name="T9" fmla="*/ 830 h 830"/>
                    <a:gd name="T10" fmla="*/ 709 w 709"/>
                    <a:gd name="T11" fmla="*/ 0 h 830"/>
                    <a:gd name="T12" fmla="*/ 186 w 709"/>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709" h="830">
                      <a:moveTo>
                        <a:pt x="186" y="0"/>
                      </a:moveTo>
                      <a:cubicBezTo>
                        <a:pt x="148" y="66"/>
                        <a:pt x="24" y="286"/>
                        <a:pt x="24" y="286"/>
                      </a:cubicBezTo>
                      <a:cubicBezTo>
                        <a:pt x="9" y="313"/>
                        <a:pt x="0" y="344"/>
                        <a:pt x="0" y="377"/>
                      </a:cubicBezTo>
                      <a:cubicBezTo>
                        <a:pt x="0" y="410"/>
                        <a:pt x="9" y="441"/>
                        <a:pt x="24" y="468"/>
                      </a:cubicBezTo>
                      <a:cubicBezTo>
                        <a:pt x="233" y="830"/>
                        <a:pt x="233" y="830"/>
                        <a:pt x="233" y="830"/>
                      </a:cubicBezTo>
                      <a:cubicBezTo>
                        <a:pt x="233" y="830"/>
                        <a:pt x="569" y="242"/>
                        <a:pt x="709" y="0"/>
                      </a:cubicBezTo>
                      <a:lnTo>
                        <a:pt x="186" y="0"/>
                      </a:lnTo>
                      <a:close/>
                    </a:path>
                  </a:pathLst>
                </a:custGeom>
                <a:gradFill flip="none" rotWithShape="1">
                  <a:gsLst>
                    <a:gs pos="0">
                      <a:schemeClr val="tx1"/>
                    </a:gs>
                    <a:gs pos="31000">
                      <a:schemeClr val="tx1">
                        <a:lumMod val="75000"/>
                        <a:lumOff val="25000"/>
                      </a:schemeClr>
                    </a:gs>
                    <a:gs pos="100000">
                      <a:schemeClr val="tx1">
                        <a:lumMod val="50000"/>
                        <a:lumOff val="5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 name="Freeform 10"/>
                <p:cNvSpPr>
                  <a:spLocks/>
                </p:cNvSpPr>
                <p:nvPr/>
              </p:nvSpPr>
              <p:spPr bwMode="auto">
                <a:xfrm>
                  <a:off x="2374901" y="1385888"/>
                  <a:ext cx="2936875" cy="1741487"/>
                </a:xfrm>
                <a:custGeom>
                  <a:avLst/>
                  <a:gdLst>
                    <a:gd name="T0" fmla="*/ 785 w 1684"/>
                    <a:gd name="T1" fmla="*/ 1000 h 1000"/>
                    <a:gd name="T2" fmla="*/ 884 w 1684"/>
                    <a:gd name="T3" fmla="*/ 726 h 1000"/>
                    <a:gd name="T4" fmla="*/ 865 w 1684"/>
                    <a:gd name="T5" fmla="*/ 726 h 1000"/>
                    <a:gd name="T6" fmla="*/ 381 w 1684"/>
                    <a:gd name="T7" fmla="*/ 726 h 1000"/>
                    <a:gd name="T8" fmla="*/ 290 w 1684"/>
                    <a:gd name="T9" fmla="*/ 702 h 1000"/>
                    <a:gd name="T10" fmla="*/ 224 w 1684"/>
                    <a:gd name="T11" fmla="*/ 636 h 1000"/>
                    <a:gd name="T12" fmla="*/ 0 w 1684"/>
                    <a:gd name="T13" fmla="*/ 246 h 1000"/>
                    <a:gd name="T14" fmla="*/ 102 w 1684"/>
                    <a:gd name="T15" fmla="*/ 273 h 1000"/>
                    <a:gd name="T16" fmla="*/ 865 w 1684"/>
                    <a:gd name="T17" fmla="*/ 273 h 1000"/>
                    <a:gd name="T18" fmla="*/ 884 w 1684"/>
                    <a:gd name="T19" fmla="*/ 273 h 1000"/>
                    <a:gd name="T20" fmla="*/ 785 w 1684"/>
                    <a:gd name="T21" fmla="*/ 0 h 1000"/>
                    <a:gd name="T22" fmla="*/ 1683 w 1684"/>
                    <a:gd name="T23" fmla="*/ 500 h 1000"/>
                    <a:gd name="T24" fmla="*/ 1684 w 1684"/>
                    <a:gd name="T25" fmla="*/ 500 h 1000"/>
                    <a:gd name="T26" fmla="*/ 785 w 1684"/>
                    <a:gd name="T27"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4" h="1000">
                      <a:moveTo>
                        <a:pt x="785" y="1000"/>
                      </a:moveTo>
                      <a:cubicBezTo>
                        <a:pt x="884" y="726"/>
                        <a:pt x="884" y="726"/>
                        <a:pt x="884" y="726"/>
                      </a:cubicBezTo>
                      <a:cubicBezTo>
                        <a:pt x="865" y="726"/>
                        <a:pt x="865" y="726"/>
                        <a:pt x="865" y="726"/>
                      </a:cubicBezTo>
                      <a:cubicBezTo>
                        <a:pt x="381" y="726"/>
                        <a:pt x="381" y="726"/>
                        <a:pt x="381" y="726"/>
                      </a:cubicBezTo>
                      <a:cubicBezTo>
                        <a:pt x="350" y="726"/>
                        <a:pt x="319" y="719"/>
                        <a:pt x="290" y="702"/>
                      </a:cubicBezTo>
                      <a:cubicBezTo>
                        <a:pt x="262" y="686"/>
                        <a:pt x="240" y="662"/>
                        <a:pt x="224" y="636"/>
                      </a:cubicBezTo>
                      <a:cubicBezTo>
                        <a:pt x="0" y="246"/>
                        <a:pt x="0" y="246"/>
                        <a:pt x="0" y="246"/>
                      </a:cubicBezTo>
                      <a:cubicBezTo>
                        <a:pt x="0" y="246"/>
                        <a:pt x="39" y="273"/>
                        <a:pt x="102" y="273"/>
                      </a:cubicBezTo>
                      <a:cubicBezTo>
                        <a:pt x="165" y="273"/>
                        <a:pt x="865" y="273"/>
                        <a:pt x="865" y="273"/>
                      </a:cubicBezTo>
                      <a:cubicBezTo>
                        <a:pt x="884" y="273"/>
                        <a:pt x="884" y="273"/>
                        <a:pt x="884" y="273"/>
                      </a:cubicBezTo>
                      <a:cubicBezTo>
                        <a:pt x="785" y="0"/>
                        <a:pt x="785" y="0"/>
                        <a:pt x="785" y="0"/>
                      </a:cubicBezTo>
                      <a:cubicBezTo>
                        <a:pt x="1015" y="200"/>
                        <a:pt x="1385" y="389"/>
                        <a:pt x="1683" y="500"/>
                      </a:cubicBezTo>
                      <a:cubicBezTo>
                        <a:pt x="1683" y="500"/>
                        <a:pt x="1683" y="500"/>
                        <a:pt x="1684" y="500"/>
                      </a:cubicBezTo>
                      <a:cubicBezTo>
                        <a:pt x="1385" y="611"/>
                        <a:pt x="1015" y="799"/>
                        <a:pt x="785" y="1000"/>
                      </a:cubicBezTo>
                      <a:close/>
                    </a:path>
                  </a:pathLst>
                </a:custGeom>
                <a:gradFill flip="none" rotWithShape="1">
                  <a:gsLst>
                    <a:gs pos="100000">
                      <a:schemeClr val="bg2">
                        <a:lumMod val="50000"/>
                      </a:schemeClr>
                    </a:gs>
                    <a:gs pos="0">
                      <a:schemeClr val="bg2">
                        <a:lumMod val="20000"/>
                        <a:lumOff val="80000"/>
                      </a:schemeClr>
                    </a:gs>
                    <a:gs pos="51000">
                      <a:schemeClr val="bg2"/>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24" name="TextBox 23"/>
            <p:cNvSpPr txBox="1"/>
            <p:nvPr/>
          </p:nvSpPr>
          <p:spPr>
            <a:xfrm>
              <a:off x="5808662" y="3901771"/>
              <a:ext cx="3575851" cy="584775"/>
            </a:xfrm>
            <a:prstGeom prst="rect">
              <a:avLst/>
            </a:prstGeom>
            <a:noFill/>
          </p:spPr>
          <p:txBody>
            <a:bodyPr wrap="none" rtlCol="0">
              <a:spAutoFit/>
            </a:bodyPr>
            <a:lstStyle/>
            <a:p>
              <a:r>
                <a:rPr lang="en-US" sz="1600" b="1" dirty="0"/>
                <a:t>Proxy</a:t>
              </a:r>
              <a:r>
                <a:rPr lang="en-US" sz="1600" dirty="0"/>
                <a:t> is used as an Interface to transfer</a:t>
              </a:r>
            </a:p>
            <a:p>
              <a:r>
                <a:rPr lang="en-US" sz="1600" dirty="0"/>
                <a:t> or receive from or to the </a:t>
              </a:r>
              <a:r>
                <a:rPr lang="en-US" sz="1600" b="1" dirty="0"/>
                <a:t>ABAP</a:t>
              </a:r>
              <a:r>
                <a:rPr lang="en-US" sz="1600" dirty="0"/>
                <a:t> system</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5808662" y="3568069"/>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View Proxy</a:t>
              </a:r>
            </a:p>
          </p:txBody>
        </p:sp>
        <p:sp>
          <p:nvSpPr>
            <p:cNvPr id="26" name="TextBox 25"/>
            <p:cNvSpPr txBox="1"/>
            <p:nvPr/>
          </p:nvSpPr>
          <p:spPr>
            <a:xfrm>
              <a:off x="5808662" y="5488136"/>
              <a:ext cx="2156360" cy="584775"/>
            </a:xfrm>
            <a:prstGeom prst="rect">
              <a:avLst/>
            </a:prstGeom>
            <a:noFill/>
          </p:spPr>
          <p:txBody>
            <a:bodyPr wrap="none" rtlCol="0">
              <a:spAutoFit/>
            </a:bodyPr>
            <a:lstStyle/>
            <a:p>
              <a:r>
                <a:rPr lang="en-US" sz="1600" kern="0" dirty="0">
                  <a:latin typeface="Arial" panose="020B0604020202020204" pitchFamily="34" charset="0"/>
                  <a:cs typeface="Arial" panose="020B0604020202020204" pitchFamily="34" charset="0"/>
                </a:rPr>
                <a:t>ABAP CDS</a:t>
              </a:r>
            </a:p>
            <a:p>
              <a:r>
                <a:rPr lang="en-US" sz="1600" kern="0" dirty="0">
                  <a:latin typeface="Arial" panose="020B0604020202020204" pitchFamily="34" charset="0"/>
                  <a:cs typeface="Arial" panose="020B0604020202020204" pitchFamily="34" charset="0"/>
                </a:rPr>
                <a:t>Core Data &amp; Services</a:t>
              </a:r>
            </a:p>
          </p:txBody>
        </p:sp>
        <p:sp>
          <p:nvSpPr>
            <p:cNvPr id="27" name="TextBox 26"/>
            <p:cNvSpPr txBox="1"/>
            <p:nvPr/>
          </p:nvSpPr>
          <p:spPr>
            <a:xfrm>
              <a:off x="5808662" y="5154434"/>
              <a:ext cx="2849891" cy="461665"/>
            </a:xfrm>
            <a:prstGeom prst="rect">
              <a:avLst/>
            </a:prstGeom>
            <a:noFill/>
          </p:spPr>
          <p:txBody>
            <a:bodyPr wrap="square" rtlCol="0">
              <a:spAutoFit/>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Mr. X</a:t>
              </a:r>
            </a:p>
          </p:txBody>
        </p:sp>
        <p:sp>
          <p:nvSpPr>
            <p:cNvPr id="28" name="TextBox 27"/>
            <p:cNvSpPr txBox="1"/>
            <p:nvPr/>
          </p:nvSpPr>
          <p:spPr>
            <a:xfrm>
              <a:off x="2617790" y="1221229"/>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01</a:t>
              </a:r>
            </a:p>
          </p:txBody>
        </p:sp>
        <p:sp>
          <p:nvSpPr>
            <p:cNvPr id="29" name="TextBox 28"/>
            <p:cNvSpPr txBox="1"/>
            <p:nvPr/>
          </p:nvSpPr>
          <p:spPr>
            <a:xfrm>
              <a:off x="2617790" y="2860147"/>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02</a:t>
              </a:r>
            </a:p>
          </p:txBody>
        </p:sp>
        <p:sp>
          <p:nvSpPr>
            <p:cNvPr id="30" name="TextBox 29"/>
            <p:cNvSpPr txBox="1"/>
            <p:nvPr/>
          </p:nvSpPr>
          <p:spPr>
            <a:xfrm>
              <a:off x="2617790" y="4445420"/>
              <a:ext cx="6858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03</a:t>
              </a:r>
            </a:p>
          </p:txBody>
        </p:sp>
        <p:grpSp>
          <p:nvGrpSpPr>
            <p:cNvPr id="31" name="Group 30"/>
            <p:cNvGrpSpPr/>
            <p:nvPr/>
          </p:nvGrpSpPr>
          <p:grpSpPr>
            <a:xfrm>
              <a:off x="4243372" y="5353702"/>
              <a:ext cx="694930" cy="571082"/>
              <a:chOff x="7000875" y="2609851"/>
              <a:chExt cx="481013" cy="395288"/>
            </a:xfrm>
            <a:solidFill>
              <a:schemeClr val="bg1"/>
            </a:solidFill>
          </p:grpSpPr>
          <p:sp>
            <p:nvSpPr>
              <p:cNvPr id="63"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4289852" y="3708907"/>
              <a:ext cx="601970" cy="606064"/>
              <a:chOff x="7156450" y="2708275"/>
              <a:chExt cx="233363" cy="234950"/>
            </a:xfrm>
            <a:solidFill>
              <a:schemeClr val="bg1"/>
            </a:solidFill>
          </p:grpSpPr>
          <p:sp>
            <p:nvSpPr>
              <p:cNvPr id="61"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3" name="Group 32"/>
            <p:cNvGrpSpPr/>
            <p:nvPr/>
          </p:nvGrpSpPr>
          <p:grpSpPr>
            <a:xfrm>
              <a:off x="4299577" y="2083569"/>
              <a:ext cx="582521" cy="639922"/>
              <a:chOff x="4776788" y="2243138"/>
              <a:chExt cx="434976" cy="477838"/>
            </a:xfrm>
            <a:solidFill>
              <a:schemeClr val="bg1"/>
            </a:solidFill>
          </p:grpSpPr>
          <p:sp>
            <p:nvSpPr>
              <p:cNvPr id="34"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1587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Connection Vectors, 9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67" y="1359986"/>
            <a:ext cx="8645843" cy="5179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ABAP Database Connectivity ( ADBC )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3" name="TextBox 52">
            <a:extLst>
              <a:ext uri="{FF2B5EF4-FFF2-40B4-BE49-F238E27FC236}">
                <a16:creationId xmlns:a16="http://schemas.microsoft.com/office/drawing/2014/main" id="{6FFD856B-03D8-43F7-AA16-FACF7D0F42DE}"/>
              </a:ext>
            </a:extLst>
          </p:cNvPr>
          <p:cNvSpPr txBox="1"/>
          <p:nvPr/>
        </p:nvSpPr>
        <p:spPr>
          <a:xfrm>
            <a:off x="282796" y="1050107"/>
            <a:ext cx="11524889" cy="3139321"/>
          </a:xfrm>
          <a:prstGeom prst="rect">
            <a:avLst/>
          </a:prstGeom>
          <a:noFill/>
        </p:spPr>
        <p:txBody>
          <a:bodyPr wrap="square" rtlCol="0">
            <a:spAutoFit/>
          </a:bodyPr>
          <a:lstStyle/>
          <a:p>
            <a:pPr algn="just"/>
            <a:r>
              <a:rPr lang="en-US" dirty="0"/>
              <a:t>System &lt; SAP Net viewer 7.4</a:t>
            </a:r>
          </a:p>
          <a:p>
            <a:pPr algn="just"/>
            <a:r>
              <a:rPr lang="en-US" dirty="0"/>
              <a:t>SAP offers built-in framework called ADBC framework which allows us to bypass the DB abstraction layer and directly communicate with underlaying DB. In this communication, we need to use Native SQL.</a:t>
            </a:r>
          </a:p>
          <a:p>
            <a:r>
              <a:rPr lang="en-US" dirty="0"/>
              <a:t>Pros</a:t>
            </a:r>
          </a:p>
          <a:p>
            <a:pPr marL="285750" indent="-285750">
              <a:buFontTx/>
              <a:buChar char="-"/>
            </a:pPr>
            <a:r>
              <a:rPr lang="en-US" dirty="0"/>
              <a:t>Allows all sorts of calls to DB</a:t>
            </a:r>
          </a:p>
          <a:p>
            <a:pPr marL="285750" indent="-285750">
              <a:buFontTx/>
              <a:buChar char="-"/>
            </a:pPr>
            <a:r>
              <a:rPr lang="en-US" dirty="0"/>
              <a:t>Native SQL </a:t>
            </a:r>
          </a:p>
          <a:p>
            <a:pPr marL="285750" indent="-285750">
              <a:buFontTx/>
              <a:buChar char="-"/>
            </a:pPr>
            <a:r>
              <a:rPr lang="en-US" dirty="0"/>
              <a:t>Only approach for lower NW</a:t>
            </a:r>
          </a:p>
          <a:p>
            <a:r>
              <a:rPr lang="en-US" dirty="0"/>
              <a:t>Cons</a:t>
            </a:r>
          </a:p>
          <a:p>
            <a:pPr marL="285750" indent="-285750">
              <a:buFontTx/>
              <a:buChar char="-"/>
            </a:pPr>
            <a:r>
              <a:rPr lang="en-US" dirty="0"/>
              <a:t>Too technical</a:t>
            </a:r>
          </a:p>
          <a:p>
            <a:pPr marL="285750" indent="-285750">
              <a:buFontTx/>
              <a:buChar char="-"/>
            </a:pPr>
            <a:r>
              <a:rPr lang="en-US" dirty="0"/>
              <a:t>Debugging is difficult</a:t>
            </a:r>
          </a:p>
          <a:p>
            <a:pPr marL="285750" indent="-285750">
              <a:buFontTx/>
              <a:buChar char="-"/>
            </a:pPr>
            <a:r>
              <a:rPr lang="en-US" dirty="0"/>
              <a:t>Error handling</a:t>
            </a:r>
          </a:p>
        </p:txBody>
      </p:sp>
    </p:spTree>
    <p:extLst>
      <p:ext uri="{BB962C8B-B14F-4D97-AF65-F5344CB8AC3E}">
        <p14:creationId xmlns:p14="http://schemas.microsoft.com/office/powerpoint/2010/main" val="117974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protection, privacy, and internet security"/>
          <p:cNvPicPr>
            <a:picLocks noChangeAspect="1" noChangeArrowheads="1"/>
          </p:cNvPicPr>
          <p:nvPr/>
        </p:nvPicPr>
        <p:blipFill rotWithShape="1">
          <a:blip r:embed="rId3">
            <a:extLst>
              <a:ext uri="{28A0092B-C50C-407E-A947-70E740481C1C}">
                <a14:useLocalDpi xmlns:a14="http://schemas.microsoft.com/office/drawing/2010/main" val="0"/>
              </a:ext>
            </a:extLst>
          </a:blip>
          <a:srcRect b="6737"/>
          <a:stretch/>
        </p:blipFill>
        <p:spPr bwMode="auto">
          <a:xfrm>
            <a:off x="5403444" y="1277172"/>
            <a:ext cx="5962650" cy="5560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3" y="891933"/>
            <a:ext cx="11426653" cy="2862322"/>
          </a:xfrm>
          <a:prstGeom prst="rect">
            <a:avLst/>
          </a:prstGeom>
        </p:spPr>
        <p:txBody>
          <a:bodyPr wrap="square">
            <a:spAutoFit/>
          </a:bodyPr>
          <a:lstStyle/>
          <a:p>
            <a:r>
              <a:rPr lang="en-US" dirty="0"/>
              <a:t>System &gt; SAP NW 7.4 SP2 </a:t>
            </a:r>
          </a:p>
          <a:p>
            <a:r>
              <a:rPr lang="en-US" dirty="0"/>
              <a:t>We can use a proxy object in ABAP which allows us to point directly to the RUNTIME object of calculation view in HANA. </a:t>
            </a:r>
          </a:p>
          <a:p>
            <a:r>
              <a:rPr lang="en-US" dirty="0"/>
              <a:t>Is a DDIC view which is just a bridge to our HANA view. This is a bottom-up approach which means we can only create proxy if we have HANA view created already.</a:t>
            </a:r>
          </a:p>
          <a:p>
            <a:r>
              <a:rPr lang="en-US" dirty="0"/>
              <a:t>Pros:</a:t>
            </a:r>
          </a:p>
          <a:p>
            <a:pPr marL="171450" indent="-171450">
              <a:buFontTx/>
              <a:buChar char="-"/>
            </a:pPr>
            <a:r>
              <a:rPr lang="en-US" dirty="0"/>
              <a:t>Its easy</a:t>
            </a:r>
          </a:p>
          <a:p>
            <a:pPr marL="171450" indent="-171450">
              <a:buFontTx/>
              <a:buChar char="-"/>
            </a:pPr>
            <a:r>
              <a:rPr lang="en-US" dirty="0"/>
              <a:t>All kinds of HANA views using this</a:t>
            </a:r>
          </a:p>
          <a:p>
            <a:r>
              <a:rPr lang="en-US" dirty="0"/>
              <a:t>Cons:</a:t>
            </a:r>
          </a:p>
          <a:p>
            <a:pPr marL="171450" indent="-171450">
              <a:buFontTx/>
              <a:buChar char="-"/>
            </a:pPr>
            <a:r>
              <a:rPr lang="en-US" dirty="0"/>
              <a:t>Lifecycle is a challenge</a:t>
            </a:r>
          </a:p>
          <a:p>
            <a:pPr marL="171450" indent="-171450">
              <a:buFontTx/>
              <a:buChar char="-"/>
            </a:pPr>
            <a:r>
              <a:rPr lang="en-US" dirty="0"/>
              <a:t>Synchronization</a:t>
            </a:r>
          </a:p>
        </p:txBody>
      </p:sp>
      <p:sp>
        <p:nvSpPr>
          <p:cNvPr id="5" name="Rectangle 4"/>
          <p:cNvSpPr/>
          <p:nvPr/>
        </p:nvSpPr>
        <p:spPr>
          <a:xfrm>
            <a:off x="425260" y="4863548"/>
            <a:ext cx="1677566"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p:txBody>
      </p:sp>
      <p:sp>
        <p:nvSpPr>
          <p:cNvPr id="6" name="Rectangle 5"/>
          <p:cNvSpPr/>
          <p:nvPr/>
        </p:nvSpPr>
        <p:spPr>
          <a:xfrm>
            <a:off x="3444478" y="4863548"/>
            <a:ext cx="1550504"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sp>
        <p:nvSpPr>
          <p:cNvPr id="7" name="Right Arrow 6"/>
          <p:cNvSpPr/>
          <p:nvPr/>
        </p:nvSpPr>
        <p:spPr>
          <a:xfrm>
            <a:off x="2146856" y="5075582"/>
            <a:ext cx="12976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a:t>
            </a:r>
          </a:p>
        </p:txBody>
      </p:sp>
    </p:spTree>
    <p:extLst>
      <p:ext uri="{BB962C8B-B14F-4D97-AF65-F5344CB8AC3E}">
        <p14:creationId xmlns:p14="http://schemas.microsoft.com/office/powerpoint/2010/main" val="1727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View Proxy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tangle 7">
            <a:extLst>
              <a:ext uri="{FF2B5EF4-FFF2-40B4-BE49-F238E27FC236}">
                <a16:creationId xmlns:a16="http://schemas.microsoft.com/office/drawing/2014/main" id="{A7AB4BE2-B0DE-407A-B951-EB87377D75D3}"/>
              </a:ext>
            </a:extLst>
          </p:cNvPr>
          <p:cNvSpPr/>
          <p:nvPr/>
        </p:nvSpPr>
        <p:spPr>
          <a:xfrm>
            <a:off x="163528"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E50CD7C3-C713-422B-A971-6E409BA7BBEA}"/>
              </a:ext>
            </a:extLst>
          </p:cNvPr>
          <p:cNvSpPr/>
          <p:nvPr/>
        </p:nvSpPr>
        <p:spPr>
          <a:xfrm>
            <a:off x="1246957" y="2144462"/>
            <a:ext cx="4201424" cy="11624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956E860-A32C-4517-B1A6-CE407B5D2FD9}"/>
              </a:ext>
            </a:extLst>
          </p:cNvPr>
          <p:cNvSpPr/>
          <p:nvPr/>
        </p:nvSpPr>
        <p:spPr>
          <a:xfrm>
            <a:off x="163527"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11" name="Rectangle 10">
            <a:extLst>
              <a:ext uri="{FF2B5EF4-FFF2-40B4-BE49-F238E27FC236}">
                <a16:creationId xmlns:a16="http://schemas.microsoft.com/office/drawing/2014/main" id="{4BE91B86-F76C-4E1E-B705-C06EEBE528CE}"/>
              </a:ext>
            </a:extLst>
          </p:cNvPr>
          <p:cNvSpPr/>
          <p:nvPr/>
        </p:nvSpPr>
        <p:spPr>
          <a:xfrm>
            <a:off x="1348886"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12" name="Rectangle 11">
            <a:extLst>
              <a:ext uri="{FF2B5EF4-FFF2-40B4-BE49-F238E27FC236}">
                <a16:creationId xmlns:a16="http://schemas.microsoft.com/office/drawing/2014/main" id="{7779FEE7-2466-4BEB-847F-B867D81460B1}"/>
              </a:ext>
            </a:extLst>
          </p:cNvPr>
          <p:cNvSpPr/>
          <p:nvPr/>
        </p:nvSpPr>
        <p:spPr>
          <a:xfrm>
            <a:off x="3823189" y="5411602"/>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13" name="Straight Arrow Connector 12">
            <a:extLst>
              <a:ext uri="{FF2B5EF4-FFF2-40B4-BE49-F238E27FC236}">
                <a16:creationId xmlns:a16="http://schemas.microsoft.com/office/drawing/2014/main" id="{04FEFD5A-580F-419A-AC00-DDEA87F3B25C}"/>
              </a:ext>
            </a:extLst>
          </p:cNvPr>
          <p:cNvCxnSpPr>
            <a:cxnSpLocks/>
            <a:stCxn id="11" idx="3"/>
            <a:endCxn id="12" idx="1"/>
          </p:cNvCxnSpPr>
          <p:nvPr/>
        </p:nvCxnSpPr>
        <p:spPr>
          <a:xfrm flipV="1">
            <a:off x="2579809" y="5596266"/>
            <a:ext cx="1243380" cy="1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4CD34-E7D6-4913-8B5A-E5FDABBCBA50}"/>
              </a:ext>
            </a:extLst>
          </p:cNvPr>
          <p:cNvSpPr txBox="1"/>
          <p:nvPr/>
        </p:nvSpPr>
        <p:spPr>
          <a:xfrm>
            <a:off x="2779101" y="5352125"/>
            <a:ext cx="1097573" cy="338554"/>
          </a:xfrm>
          <a:prstGeom prst="rect">
            <a:avLst/>
          </a:prstGeom>
          <a:noFill/>
        </p:spPr>
        <p:txBody>
          <a:bodyPr wrap="square" rtlCol="0">
            <a:spAutoFit/>
          </a:bodyPr>
          <a:lstStyle/>
          <a:p>
            <a:r>
              <a:rPr lang="en-US" sz="1600" b="1" dirty="0"/>
              <a:t>active</a:t>
            </a:r>
          </a:p>
        </p:txBody>
      </p:sp>
      <p:cxnSp>
        <p:nvCxnSpPr>
          <p:cNvPr id="16" name="Straight Arrow Connector 15">
            <a:extLst>
              <a:ext uri="{FF2B5EF4-FFF2-40B4-BE49-F238E27FC236}">
                <a16:creationId xmlns:a16="http://schemas.microsoft.com/office/drawing/2014/main" id="{F333D9F9-DCF4-4E7C-B75B-210E36A3F396}"/>
              </a:ext>
            </a:extLst>
          </p:cNvPr>
          <p:cNvCxnSpPr/>
          <p:nvPr/>
        </p:nvCxnSpPr>
        <p:spPr>
          <a:xfrm flipV="1">
            <a:off x="4572000"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E448D40D-76A1-48C7-A5F1-938AFED26ECD}"/>
              </a:ext>
            </a:extLst>
          </p:cNvPr>
          <p:cNvSpPr/>
          <p:nvPr/>
        </p:nvSpPr>
        <p:spPr>
          <a:xfrm>
            <a:off x="3778867"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18" name="Rectangle: Rounded Corners 12">
            <a:extLst>
              <a:ext uri="{FF2B5EF4-FFF2-40B4-BE49-F238E27FC236}">
                <a16:creationId xmlns:a16="http://schemas.microsoft.com/office/drawing/2014/main" id="{66121FE7-032B-403A-9995-7F07C03CF2F1}"/>
              </a:ext>
            </a:extLst>
          </p:cNvPr>
          <p:cNvSpPr/>
          <p:nvPr/>
        </p:nvSpPr>
        <p:spPr>
          <a:xfrm>
            <a:off x="1508978"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19" name="Straight Arrow Connector 18">
            <a:extLst>
              <a:ext uri="{FF2B5EF4-FFF2-40B4-BE49-F238E27FC236}">
                <a16:creationId xmlns:a16="http://schemas.microsoft.com/office/drawing/2014/main" id="{CE83A2AB-24B5-41C2-AD84-8D634414CB01}"/>
              </a:ext>
            </a:extLst>
          </p:cNvPr>
          <p:cNvCxnSpPr>
            <a:stCxn id="17" idx="1"/>
            <a:endCxn id="18" idx="3"/>
          </p:cNvCxnSpPr>
          <p:nvPr/>
        </p:nvCxnSpPr>
        <p:spPr>
          <a:xfrm flipH="1" flipV="1">
            <a:off x="3184646"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id="{AD79EAE9-1490-438F-AF90-FC92A81230F4}"/>
              </a:ext>
            </a:extLst>
          </p:cNvPr>
          <p:cNvSpPr/>
          <p:nvPr/>
        </p:nvSpPr>
        <p:spPr>
          <a:xfrm>
            <a:off x="6536570" y="1301017"/>
            <a:ext cx="5454757" cy="238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ABAP Layer(Application Server)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1" name="Rectangle 20">
            <a:extLst>
              <a:ext uri="{FF2B5EF4-FFF2-40B4-BE49-F238E27FC236}">
                <a16:creationId xmlns:a16="http://schemas.microsoft.com/office/drawing/2014/main" id="{A88EB17E-E1DD-41F8-A449-63746FD11C20}"/>
              </a:ext>
            </a:extLst>
          </p:cNvPr>
          <p:cNvSpPr/>
          <p:nvPr/>
        </p:nvSpPr>
        <p:spPr>
          <a:xfrm>
            <a:off x="6536569" y="4008129"/>
            <a:ext cx="5454757" cy="23837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Database Layer(HANA)</a:t>
            </a:r>
          </a:p>
        </p:txBody>
      </p:sp>
      <p:sp>
        <p:nvSpPr>
          <p:cNvPr id="22" name="Rectangle 21">
            <a:extLst>
              <a:ext uri="{FF2B5EF4-FFF2-40B4-BE49-F238E27FC236}">
                <a16:creationId xmlns:a16="http://schemas.microsoft.com/office/drawing/2014/main" id="{2D63FB64-1237-4F79-935A-F2911727EE1F}"/>
              </a:ext>
            </a:extLst>
          </p:cNvPr>
          <p:cNvSpPr/>
          <p:nvPr/>
        </p:nvSpPr>
        <p:spPr>
          <a:xfrm>
            <a:off x="7721928" y="5430344"/>
            <a:ext cx="1230923" cy="3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Caln View</a:t>
            </a:r>
          </a:p>
        </p:txBody>
      </p:sp>
      <p:sp>
        <p:nvSpPr>
          <p:cNvPr id="23" name="Rectangle 22">
            <a:extLst>
              <a:ext uri="{FF2B5EF4-FFF2-40B4-BE49-F238E27FC236}">
                <a16:creationId xmlns:a16="http://schemas.microsoft.com/office/drawing/2014/main" id="{C0AC936B-95BA-4601-B48F-673FF85C5F76}"/>
              </a:ext>
            </a:extLst>
          </p:cNvPr>
          <p:cNvSpPr/>
          <p:nvPr/>
        </p:nvSpPr>
        <p:spPr>
          <a:xfrm>
            <a:off x="10196231" y="5430345"/>
            <a:ext cx="1496157" cy="369327"/>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View</a:t>
            </a:r>
          </a:p>
        </p:txBody>
      </p:sp>
      <p:cxnSp>
        <p:nvCxnSpPr>
          <p:cNvPr id="24" name="Straight Arrow Connector 23">
            <a:extLst>
              <a:ext uri="{FF2B5EF4-FFF2-40B4-BE49-F238E27FC236}">
                <a16:creationId xmlns:a16="http://schemas.microsoft.com/office/drawing/2014/main" id="{20D0F6E2-0062-41DF-9DFF-7A61998133DA}"/>
              </a:ext>
            </a:extLst>
          </p:cNvPr>
          <p:cNvCxnSpPr>
            <a:cxnSpLocks/>
            <a:stCxn id="22" idx="3"/>
            <a:endCxn id="23" idx="1"/>
          </p:cNvCxnSpPr>
          <p:nvPr/>
        </p:nvCxnSpPr>
        <p:spPr>
          <a:xfrm>
            <a:off x="8952851" y="5615008"/>
            <a:ext cx="12433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43C02D-F42A-4046-8326-E3F6E844C438}"/>
              </a:ext>
            </a:extLst>
          </p:cNvPr>
          <p:cNvSpPr txBox="1"/>
          <p:nvPr/>
        </p:nvSpPr>
        <p:spPr>
          <a:xfrm>
            <a:off x="9152143" y="5352125"/>
            <a:ext cx="1097573" cy="338554"/>
          </a:xfrm>
          <a:prstGeom prst="rect">
            <a:avLst/>
          </a:prstGeom>
          <a:noFill/>
        </p:spPr>
        <p:txBody>
          <a:bodyPr wrap="square" rtlCol="0">
            <a:spAutoFit/>
          </a:bodyPr>
          <a:lstStyle/>
          <a:p>
            <a:r>
              <a:rPr lang="en-US" sz="1600" b="1" dirty="0"/>
              <a:t>active</a:t>
            </a:r>
          </a:p>
        </p:txBody>
      </p:sp>
      <p:cxnSp>
        <p:nvCxnSpPr>
          <p:cNvPr id="26" name="Straight Arrow Connector 25">
            <a:extLst>
              <a:ext uri="{FF2B5EF4-FFF2-40B4-BE49-F238E27FC236}">
                <a16:creationId xmlns:a16="http://schemas.microsoft.com/office/drawing/2014/main" id="{D010A600-703D-4543-B9FC-4B21378FF0B5}"/>
              </a:ext>
            </a:extLst>
          </p:cNvPr>
          <p:cNvCxnSpPr/>
          <p:nvPr/>
        </p:nvCxnSpPr>
        <p:spPr>
          <a:xfrm flipV="1">
            <a:off x="10945042" y="3253916"/>
            <a:ext cx="0" cy="21764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164AA467-DC0C-4F57-93F3-C144CC815AEF}"/>
              </a:ext>
            </a:extLst>
          </p:cNvPr>
          <p:cNvSpPr/>
          <p:nvPr/>
        </p:nvSpPr>
        <p:spPr>
          <a:xfrm>
            <a:off x="10151909" y="2787924"/>
            <a:ext cx="1586266" cy="4659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View Proxy</a:t>
            </a:r>
          </a:p>
        </p:txBody>
      </p:sp>
      <p:sp>
        <p:nvSpPr>
          <p:cNvPr id="28" name="Rectangle: Rounded Corners 25">
            <a:extLst>
              <a:ext uri="{FF2B5EF4-FFF2-40B4-BE49-F238E27FC236}">
                <a16:creationId xmlns:a16="http://schemas.microsoft.com/office/drawing/2014/main" id="{0334E7BE-A1B4-42A2-897C-C11B0D4A0E30}"/>
              </a:ext>
            </a:extLst>
          </p:cNvPr>
          <p:cNvSpPr/>
          <p:nvPr/>
        </p:nvSpPr>
        <p:spPr>
          <a:xfrm>
            <a:off x="7882020" y="2752144"/>
            <a:ext cx="1675668" cy="5375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ABAP Program</a:t>
            </a:r>
          </a:p>
        </p:txBody>
      </p:sp>
      <p:cxnSp>
        <p:nvCxnSpPr>
          <p:cNvPr id="29" name="Straight Arrow Connector 28">
            <a:extLst>
              <a:ext uri="{FF2B5EF4-FFF2-40B4-BE49-F238E27FC236}">
                <a16:creationId xmlns:a16="http://schemas.microsoft.com/office/drawing/2014/main" id="{11D62C43-345C-4CE8-88AC-C806218119BC}"/>
              </a:ext>
            </a:extLst>
          </p:cNvPr>
          <p:cNvCxnSpPr>
            <a:stCxn id="27" idx="1"/>
            <a:endCxn id="28" idx="3"/>
          </p:cNvCxnSpPr>
          <p:nvPr/>
        </p:nvCxnSpPr>
        <p:spPr>
          <a:xfrm flipH="1" flipV="1">
            <a:off x="9557688" y="3020919"/>
            <a:ext cx="5942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E21CB135-E5D7-4C8E-8BB1-2878EB153183}"/>
              </a:ext>
            </a:extLst>
          </p:cNvPr>
          <p:cNvCxnSpPr>
            <a:cxnSpLocks/>
          </p:cNvCxnSpPr>
          <p:nvPr/>
        </p:nvCxnSpPr>
        <p:spPr>
          <a:xfrm>
            <a:off x="6045188" y="1003535"/>
            <a:ext cx="37560" cy="5545047"/>
          </a:xfrm>
          <a:prstGeom prst="line">
            <a:avLst/>
          </a:prstGeom>
        </p:spPr>
        <p:style>
          <a:lnRef idx="1">
            <a:schemeClr val="accent1"/>
          </a:lnRef>
          <a:fillRef idx="0">
            <a:schemeClr val="accent1"/>
          </a:fillRef>
          <a:effectRef idx="0">
            <a:schemeClr val="accent1"/>
          </a:effectRef>
          <a:fontRef idx="minor">
            <a:schemeClr val="tx1"/>
          </a:fontRef>
        </p:style>
      </p:cxnSp>
      <p:sp>
        <p:nvSpPr>
          <p:cNvPr id="31" name="Arrow: Right 29">
            <a:extLst>
              <a:ext uri="{FF2B5EF4-FFF2-40B4-BE49-F238E27FC236}">
                <a16:creationId xmlns:a16="http://schemas.microsoft.com/office/drawing/2014/main" id="{588FA3CA-EE1D-4103-9B56-427FD8CD8E9F}"/>
              </a:ext>
            </a:extLst>
          </p:cNvPr>
          <p:cNvSpPr/>
          <p:nvPr/>
        </p:nvSpPr>
        <p:spPr>
          <a:xfrm>
            <a:off x="5395774" y="2642994"/>
            <a:ext cx="1609861"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TRANSPORT</a:t>
            </a:r>
          </a:p>
        </p:txBody>
      </p:sp>
      <p:sp>
        <p:nvSpPr>
          <p:cNvPr id="32" name="Arrow: Right 32">
            <a:extLst>
              <a:ext uri="{FF2B5EF4-FFF2-40B4-BE49-F238E27FC236}">
                <a16:creationId xmlns:a16="http://schemas.microsoft.com/office/drawing/2014/main" id="{5A65822A-B78F-4FF9-80E7-EB27CB689794}"/>
              </a:ext>
            </a:extLst>
          </p:cNvPr>
          <p:cNvSpPr/>
          <p:nvPr/>
        </p:nvSpPr>
        <p:spPr>
          <a:xfrm>
            <a:off x="5356919" y="5259468"/>
            <a:ext cx="980358" cy="711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trike="sngStrike" dirty="0">
                <a:solidFill>
                  <a:schemeClr val="tx2"/>
                </a:solidFill>
              </a:rPr>
              <a:t>DELIVERY UNIT</a:t>
            </a:r>
          </a:p>
        </p:txBody>
      </p:sp>
      <p:sp>
        <p:nvSpPr>
          <p:cNvPr id="33" name="Rectangle: Rounded Corners 87">
            <a:extLst>
              <a:ext uri="{FF2B5EF4-FFF2-40B4-BE49-F238E27FC236}">
                <a16:creationId xmlns:a16="http://schemas.microsoft.com/office/drawing/2014/main" id="{41B8DD3A-44AD-4C7C-BA99-F975F04C1BD6}"/>
              </a:ext>
            </a:extLst>
          </p:cNvPr>
          <p:cNvSpPr/>
          <p:nvPr/>
        </p:nvSpPr>
        <p:spPr>
          <a:xfrm>
            <a:off x="3194532" y="4851679"/>
            <a:ext cx="1337896" cy="378376"/>
          </a:xfrm>
          <a:prstGeom prst="round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Delivery Unit</a:t>
            </a:r>
          </a:p>
        </p:txBody>
      </p:sp>
      <p:sp>
        <p:nvSpPr>
          <p:cNvPr id="34" name="Rectangle 33">
            <a:extLst>
              <a:ext uri="{FF2B5EF4-FFF2-40B4-BE49-F238E27FC236}">
                <a16:creationId xmlns:a16="http://schemas.microsoft.com/office/drawing/2014/main" id="{6CBE9D27-B946-458D-9C89-15CB648EB581}"/>
              </a:ext>
            </a:extLst>
          </p:cNvPr>
          <p:cNvSpPr/>
          <p:nvPr/>
        </p:nvSpPr>
        <p:spPr>
          <a:xfrm>
            <a:off x="3145074" y="2212794"/>
            <a:ext cx="1387354" cy="3529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HTC</a:t>
            </a:r>
          </a:p>
        </p:txBody>
      </p:sp>
      <p:cxnSp>
        <p:nvCxnSpPr>
          <p:cNvPr id="35" name="Straight Arrow Connector 34">
            <a:extLst>
              <a:ext uri="{FF2B5EF4-FFF2-40B4-BE49-F238E27FC236}">
                <a16:creationId xmlns:a16="http://schemas.microsoft.com/office/drawing/2014/main" id="{38C90F27-38E7-40A4-B914-59829BFF047E}"/>
              </a:ext>
            </a:extLst>
          </p:cNvPr>
          <p:cNvCxnSpPr>
            <a:cxnSpLocks/>
            <a:stCxn id="33" idx="0"/>
            <a:endCxn id="34" idx="2"/>
          </p:cNvCxnSpPr>
          <p:nvPr/>
        </p:nvCxnSpPr>
        <p:spPr>
          <a:xfrm flipH="1" flipV="1">
            <a:off x="3838751" y="2565764"/>
            <a:ext cx="24729" cy="228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93">
            <a:extLst>
              <a:ext uri="{FF2B5EF4-FFF2-40B4-BE49-F238E27FC236}">
                <a16:creationId xmlns:a16="http://schemas.microsoft.com/office/drawing/2014/main" id="{2FE368F4-2BF5-4FCC-A639-9FD656A0379D}"/>
              </a:ext>
            </a:extLst>
          </p:cNvPr>
          <p:cNvSpPr/>
          <p:nvPr/>
        </p:nvSpPr>
        <p:spPr>
          <a:xfrm>
            <a:off x="5220294" y="977627"/>
            <a:ext cx="1785341" cy="535412"/>
          </a:xfrm>
          <a:prstGeom prst="wedgeRoundRectCallout">
            <a:avLst>
              <a:gd name="adj1" fmla="val -119820"/>
              <a:gd name="adj2" fmla="val 193873"/>
              <a:gd name="adj3" fmla="val 1666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HANA Transport Container</a:t>
            </a:r>
          </a:p>
        </p:txBody>
      </p:sp>
      <p:sp>
        <p:nvSpPr>
          <p:cNvPr id="37" name="Rectangle 36">
            <a:extLst>
              <a:ext uri="{FF2B5EF4-FFF2-40B4-BE49-F238E27FC236}">
                <a16:creationId xmlns:a16="http://schemas.microsoft.com/office/drawing/2014/main" id="{A989A0CE-0736-4A48-ABB4-E63BD907CB75}"/>
              </a:ext>
            </a:extLst>
          </p:cNvPr>
          <p:cNvSpPr/>
          <p:nvPr/>
        </p:nvSpPr>
        <p:spPr>
          <a:xfrm>
            <a:off x="186947" y="1755114"/>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38" name="Straight Arrow Connector 37">
            <a:extLst>
              <a:ext uri="{FF2B5EF4-FFF2-40B4-BE49-F238E27FC236}">
                <a16:creationId xmlns:a16="http://schemas.microsoft.com/office/drawing/2014/main" id="{EA035AE1-9EE4-4488-8E54-B54BC600C1D0}"/>
              </a:ext>
            </a:extLst>
          </p:cNvPr>
          <p:cNvCxnSpPr/>
          <p:nvPr/>
        </p:nvCxnSpPr>
        <p:spPr>
          <a:xfrm>
            <a:off x="720969" y="2326614"/>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Rectangle 38">
            <a:extLst>
              <a:ext uri="{FF2B5EF4-FFF2-40B4-BE49-F238E27FC236}">
                <a16:creationId xmlns:a16="http://schemas.microsoft.com/office/drawing/2014/main" id="{8A2EDA61-D8E7-4FE9-A82E-B05109EAA86B}"/>
              </a:ext>
            </a:extLst>
          </p:cNvPr>
          <p:cNvSpPr/>
          <p:nvPr/>
        </p:nvSpPr>
        <p:spPr>
          <a:xfrm>
            <a:off x="252769" y="477022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
        <p:nvSpPr>
          <p:cNvPr id="41" name="Arrow: Right 157">
            <a:extLst>
              <a:ext uri="{FF2B5EF4-FFF2-40B4-BE49-F238E27FC236}">
                <a16:creationId xmlns:a16="http://schemas.microsoft.com/office/drawing/2014/main" id="{5244E790-1508-4975-A438-827B7A92280F}"/>
              </a:ext>
            </a:extLst>
          </p:cNvPr>
          <p:cNvSpPr/>
          <p:nvPr/>
        </p:nvSpPr>
        <p:spPr>
          <a:xfrm>
            <a:off x="1260209" y="1768366"/>
            <a:ext cx="5681381" cy="2672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B8BF518-3754-4AB2-8016-AED7E894FAB3}"/>
              </a:ext>
            </a:extLst>
          </p:cNvPr>
          <p:cNvSpPr/>
          <p:nvPr/>
        </p:nvSpPr>
        <p:spPr>
          <a:xfrm>
            <a:off x="6920894" y="1725821"/>
            <a:ext cx="1077053"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Mr. X</a:t>
            </a:r>
          </a:p>
        </p:txBody>
      </p:sp>
      <p:cxnSp>
        <p:nvCxnSpPr>
          <p:cNvPr id="43" name="Straight Arrow Connector 42">
            <a:extLst>
              <a:ext uri="{FF2B5EF4-FFF2-40B4-BE49-F238E27FC236}">
                <a16:creationId xmlns:a16="http://schemas.microsoft.com/office/drawing/2014/main" id="{24D41037-A81D-485A-944C-4EB7B3428174}"/>
              </a:ext>
            </a:extLst>
          </p:cNvPr>
          <p:cNvCxnSpPr/>
          <p:nvPr/>
        </p:nvCxnSpPr>
        <p:spPr>
          <a:xfrm>
            <a:off x="7459420" y="2297321"/>
            <a:ext cx="0" cy="24307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4" name="Rectangle 43">
            <a:extLst>
              <a:ext uri="{FF2B5EF4-FFF2-40B4-BE49-F238E27FC236}">
                <a16:creationId xmlns:a16="http://schemas.microsoft.com/office/drawing/2014/main" id="{9644B812-80F9-4D46-9E53-9A6F1BFF6EE2}"/>
              </a:ext>
            </a:extLst>
          </p:cNvPr>
          <p:cNvSpPr/>
          <p:nvPr/>
        </p:nvSpPr>
        <p:spPr>
          <a:xfrm>
            <a:off x="6866139" y="4684777"/>
            <a:ext cx="1711578" cy="429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HANA View</a:t>
            </a:r>
          </a:p>
        </p:txBody>
      </p:sp>
    </p:spTree>
    <p:extLst>
      <p:ext uri="{BB962C8B-B14F-4D97-AF65-F5344CB8AC3E}">
        <p14:creationId xmlns:p14="http://schemas.microsoft.com/office/powerpoint/2010/main" val="82698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xy server abstract concept | Free Vector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b="11566"/>
          <a:stretch/>
        </p:blipFill>
        <p:spPr bwMode="auto">
          <a:xfrm>
            <a:off x="2766255" y="574816"/>
            <a:ext cx="6737794" cy="5958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Exercise 4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340902" y="819183"/>
            <a:ext cx="8670577" cy="400110"/>
          </a:xfrm>
          <a:prstGeom prst="rect">
            <a:avLst/>
          </a:prstGeom>
        </p:spPr>
        <p:txBody>
          <a:bodyPr wrap="square">
            <a:spAutoFit/>
          </a:bodyPr>
          <a:lstStyle/>
          <a:p>
            <a:r>
              <a:rPr lang="en-US" sz="2000" dirty="0">
                <a:hlinkClick r:id="rId5"/>
              </a:rPr>
              <a:t>Consume HANA Object by ADBC and View Proxy</a:t>
            </a:r>
            <a:endParaRPr lang="en-US" sz="2000" dirty="0"/>
          </a:p>
        </p:txBody>
      </p:sp>
    </p:spTree>
    <p:extLst>
      <p:ext uri="{BB962C8B-B14F-4D97-AF65-F5344CB8AC3E}">
        <p14:creationId xmlns:p14="http://schemas.microsoft.com/office/powerpoint/2010/main" val="81093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232" y="2757077"/>
            <a:ext cx="5962650" cy="39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SQL Script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id="{C3D67074-ABBF-4F1F-8F04-07B7C002C1DF}"/>
              </a:ext>
            </a:extLst>
          </p:cNvPr>
          <p:cNvSpPr txBox="1"/>
          <p:nvPr/>
        </p:nvSpPr>
        <p:spPr>
          <a:xfrm>
            <a:off x="228600" y="934720"/>
            <a:ext cx="117348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SQL script is a collection of extensions to the SQL (DML, DDL, DQL, DCL). The purpose is to give procedural capabilities to SQL. It allows developers to write data intensive logic inside of Core DB. This is one the best technique to squeeze performance out of HANA DB.</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lvl="0">
              <a:defRPr/>
            </a:pPr>
            <a:r>
              <a:rPr lang="en-US" dirty="0">
                <a:solidFill>
                  <a:prstClr val="black"/>
                </a:solidFill>
                <a:hlinkClick r:id="rId4"/>
              </a:rPr>
              <a:t>https://help.sap.com/viewer/product/SAP_HANA_PLATFORM/2.0.05/en-US?task=discover_task</a:t>
            </a:r>
            <a:endParaRPr lang="en-US" dirty="0">
              <a:solidFill>
                <a:prstClr val="black"/>
              </a:solidFill>
            </a:endParaRPr>
          </a:p>
          <a:p>
            <a:pPr lvl="0">
              <a:defRPr/>
            </a:pPr>
            <a:r>
              <a:rPr lang="en-US" dirty="0">
                <a:solidFill>
                  <a:prstClr val="black"/>
                </a:solidFill>
                <a:hlinkClick r:id="rId5"/>
              </a:rPr>
              <a:t>https://help.sap.com/viewer/de2486ee947e43e684d39702027f8a94/2.0.05/en-US</a:t>
            </a:r>
            <a:endParaRPr lang="en-US" dirty="0">
              <a:solidFill>
                <a:prstClr val="black"/>
              </a:solidFill>
            </a:endParaRPr>
          </a:p>
          <a:p>
            <a:pPr lvl="0">
              <a:defRPr/>
            </a:pPr>
            <a:endParaRPr kumimoji="0" lang="en-US" sz="18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79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Categories of SQL Script Code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2" name="Group 11">
            <a:extLst>
              <a:ext uri="{FF2B5EF4-FFF2-40B4-BE49-F238E27FC236}">
                <a16:creationId xmlns:a16="http://schemas.microsoft.com/office/drawing/2014/main" id="{000E7F32-EDA1-465A-BBF6-2C205BA03C07}"/>
              </a:ext>
            </a:extLst>
          </p:cNvPr>
          <p:cNvGrpSpPr/>
          <p:nvPr/>
        </p:nvGrpSpPr>
        <p:grpSpPr>
          <a:xfrm>
            <a:off x="536220" y="1011315"/>
            <a:ext cx="7091543" cy="4728453"/>
            <a:chOff x="3015464" y="1753436"/>
            <a:chExt cx="6061148" cy="3907812"/>
          </a:xfrm>
        </p:grpSpPr>
        <p:sp>
          <p:nvSpPr>
            <p:cNvPr id="19" name="Rectangle 18">
              <a:extLst>
                <a:ext uri="{FF2B5EF4-FFF2-40B4-BE49-F238E27FC236}">
                  <a16:creationId xmlns:a16="http://schemas.microsoft.com/office/drawing/2014/main" id="{8EADBEDC-60DF-41EE-8B55-84DD177DB64A}"/>
                </a:ext>
              </a:extLst>
            </p:cNvPr>
            <p:cNvSpPr/>
            <p:nvPr/>
          </p:nvSpPr>
          <p:spPr>
            <a:xfrm>
              <a:off x="3112211" y="3703502"/>
              <a:ext cx="2436618" cy="925033"/>
            </a:xfrm>
            <a:prstGeom prst="rect">
              <a:avLst/>
            </a:prstGeom>
            <a:gradFill>
              <a:gsLst>
                <a:gs pos="100000">
                  <a:schemeClr val="accent3"/>
                </a:gs>
                <a:gs pos="0">
                  <a:schemeClr val="accent1"/>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5">
              <a:extLst>
                <a:ext uri="{FF2B5EF4-FFF2-40B4-BE49-F238E27FC236}">
                  <a16:creationId xmlns:a16="http://schemas.microsoft.com/office/drawing/2014/main" id="{A0A4A43B-B777-461D-8E50-BCD124950362}"/>
                </a:ext>
              </a:extLst>
            </p:cNvPr>
            <p:cNvSpPr>
              <a:spLocks/>
            </p:cNvSpPr>
            <p:nvPr/>
          </p:nvSpPr>
          <p:spPr bwMode="auto">
            <a:xfrm rot="16200000" flipV="1">
              <a:off x="6519258" y="1904654"/>
              <a:ext cx="2534684" cy="2232248"/>
            </a:xfrm>
            <a:custGeom>
              <a:avLst/>
              <a:gdLst>
                <a:gd name="connsiteX0" fmla="*/ 2479398 w 3258394"/>
                <a:gd name="connsiteY0" fmla="*/ 0 h 2869606"/>
                <a:gd name="connsiteX1" fmla="*/ 3258394 w 3258394"/>
                <a:gd name="connsiteY1" fmla="*/ 776147 h 2869606"/>
                <a:gd name="connsiteX2" fmla="*/ 2479398 w 3258394"/>
                <a:gd name="connsiteY2" fmla="*/ 1552293 h 2869606"/>
                <a:gd name="connsiteX3" fmla="*/ 2479398 w 3258394"/>
                <a:gd name="connsiteY3" fmla="*/ 1150942 h 2869606"/>
                <a:gd name="connsiteX4" fmla="*/ 1303976 w 3258394"/>
                <a:gd name="connsiteY4" fmla="*/ 1150942 h 2869606"/>
                <a:gd name="connsiteX5" fmla="*/ 772727 w 3258394"/>
                <a:gd name="connsiteY5" fmla="*/ 1682726 h 2869606"/>
                <a:gd name="connsiteX6" fmla="*/ 772727 w 3258394"/>
                <a:gd name="connsiteY6" fmla="*/ 2869606 h 2869606"/>
                <a:gd name="connsiteX7" fmla="*/ 0 w 3258394"/>
                <a:gd name="connsiteY7" fmla="*/ 2869606 h 2869606"/>
                <a:gd name="connsiteX8" fmla="*/ 0 w 3258394"/>
                <a:gd name="connsiteY8" fmla="*/ 1682726 h 2869606"/>
                <a:gd name="connsiteX9" fmla="*/ 1303976 w 3258394"/>
                <a:gd name="connsiteY9" fmla="*/ 380240 h 2869606"/>
                <a:gd name="connsiteX10" fmla="*/ 2452736 w 3258394"/>
                <a:gd name="connsiteY10" fmla="*/ 380240 h 2869606"/>
                <a:gd name="connsiteX11" fmla="*/ 2479398 w 3258394"/>
                <a:gd name="connsiteY11" fmla="*/ 380240 h 28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8394" h="2869606">
                  <a:moveTo>
                    <a:pt x="2479398" y="0"/>
                  </a:moveTo>
                  <a:lnTo>
                    <a:pt x="3258394" y="776147"/>
                  </a:lnTo>
                  <a:lnTo>
                    <a:pt x="2479398" y="1552293"/>
                  </a:lnTo>
                  <a:lnTo>
                    <a:pt x="2479398" y="1150942"/>
                  </a:lnTo>
                  <a:lnTo>
                    <a:pt x="1303976" y="1150942"/>
                  </a:lnTo>
                  <a:cubicBezTo>
                    <a:pt x="1012272" y="1150942"/>
                    <a:pt x="772727" y="1389859"/>
                    <a:pt x="772727" y="1682726"/>
                  </a:cubicBezTo>
                  <a:cubicBezTo>
                    <a:pt x="772727" y="2869606"/>
                    <a:pt x="772727" y="2869606"/>
                    <a:pt x="772727" y="2869606"/>
                  </a:cubicBezTo>
                  <a:cubicBezTo>
                    <a:pt x="0" y="2869606"/>
                    <a:pt x="0" y="2869606"/>
                    <a:pt x="0" y="2869606"/>
                  </a:cubicBezTo>
                  <a:cubicBezTo>
                    <a:pt x="0" y="1682726"/>
                    <a:pt x="0" y="1682726"/>
                    <a:pt x="0" y="1682726"/>
                  </a:cubicBezTo>
                  <a:cubicBezTo>
                    <a:pt x="0" y="964047"/>
                    <a:pt x="585341" y="380240"/>
                    <a:pt x="1303976" y="380240"/>
                  </a:cubicBezTo>
                  <a:cubicBezTo>
                    <a:pt x="2009210" y="380240"/>
                    <a:pt x="2317750" y="380240"/>
                    <a:pt x="2452736" y="380240"/>
                  </a:cubicBezTo>
                  <a:lnTo>
                    <a:pt x="2479398" y="380240"/>
                  </a:lnTo>
                  <a:close/>
                </a:path>
              </a:pathLst>
            </a:custGeom>
            <a:gradFill>
              <a:gsLst>
                <a:gs pos="100000">
                  <a:schemeClr val="accent1">
                    <a:lumMod val="75000"/>
                  </a:schemeClr>
                </a:gs>
                <a:gs pos="0">
                  <a:schemeClr val="accent1"/>
                </a:gs>
              </a:gsLst>
              <a:lin ang="9600000" scaled="0"/>
            </a:gradFill>
            <a:ln>
              <a:noFill/>
            </a:ln>
            <a:effectLst>
              <a:outerShdw blurRad="127000" sx="102000" sy="102000" algn="ctr" rotWithShape="0">
                <a:prstClr val="black">
                  <a:alpha val="2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9">
              <a:extLst>
                <a:ext uri="{FF2B5EF4-FFF2-40B4-BE49-F238E27FC236}">
                  <a16:creationId xmlns:a16="http://schemas.microsoft.com/office/drawing/2014/main" id="{BD361D21-5163-4DC2-8EFA-6D0E4A024AE0}"/>
                </a:ext>
              </a:extLst>
            </p:cNvPr>
            <p:cNvSpPr/>
            <p:nvPr/>
          </p:nvSpPr>
          <p:spPr>
            <a:xfrm>
              <a:off x="6671263" y="4288120"/>
              <a:ext cx="2405349" cy="1373128"/>
            </a:xfrm>
            <a:custGeom>
              <a:avLst/>
              <a:gdLst>
                <a:gd name="connsiteX0" fmla="*/ 0 w 2807525"/>
                <a:gd name="connsiteY0" fmla="*/ 0 h 1373128"/>
                <a:gd name="connsiteX1" fmla="*/ 2035141 w 2807525"/>
                <a:gd name="connsiteY1" fmla="*/ 0 h 1373128"/>
                <a:gd name="connsiteX2" fmla="*/ 2635883 w 2807525"/>
                <a:gd name="connsiteY2" fmla="*/ 600744 h 1373128"/>
                <a:gd name="connsiteX3" fmla="*/ 2635883 w 2807525"/>
                <a:gd name="connsiteY3" fmla="*/ 1029846 h 1373128"/>
                <a:gd name="connsiteX4" fmla="*/ 2807525 w 2807525"/>
                <a:gd name="connsiteY4" fmla="*/ 1029846 h 1373128"/>
                <a:gd name="connsiteX5" fmla="*/ 2464243 w 2807525"/>
                <a:gd name="connsiteY5" fmla="*/ 1373128 h 1373128"/>
                <a:gd name="connsiteX6" fmla="*/ 2120961 w 2807525"/>
                <a:gd name="connsiteY6" fmla="*/ 1029846 h 1373128"/>
                <a:gd name="connsiteX7" fmla="*/ 2292601 w 2807525"/>
                <a:gd name="connsiteY7" fmla="*/ 1029846 h 1373128"/>
                <a:gd name="connsiteX8" fmla="*/ 2292601 w 2807525"/>
                <a:gd name="connsiteY8" fmla="*/ 600744 h 1373128"/>
                <a:gd name="connsiteX9" fmla="*/ 2035141 w 2807525"/>
                <a:gd name="connsiteY9" fmla="*/ 343283 h 1373128"/>
                <a:gd name="connsiteX10" fmla="*/ 0 w 2807525"/>
                <a:gd name="connsiteY10" fmla="*/ 343283 h 13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7525" h="1373128">
                  <a:moveTo>
                    <a:pt x="0" y="0"/>
                  </a:moveTo>
                  <a:lnTo>
                    <a:pt x="2035141" y="0"/>
                  </a:lnTo>
                  <a:cubicBezTo>
                    <a:pt x="2366921" y="0"/>
                    <a:pt x="2635883" y="268963"/>
                    <a:pt x="2635883" y="600744"/>
                  </a:cubicBezTo>
                  <a:lnTo>
                    <a:pt x="2635883" y="1029846"/>
                  </a:lnTo>
                  <a:lnTo>
                    <a:pt x="2807525" y="1029846"/>
                  </a:lnTo>
                  <a:lnTo>
                    <a:pt x="2464243" y="1373128"/>
                  </a:lnTo>
                  <a:lnTo>
                    <a:pt x="2120961" y="1029846"/>
                  </a:lnTo>
                  <a:lnTo>
                    <a:pt x="2292601" y="1029846"/>
                  </a:lnTo>
                  <a:lnTo>
                    <a:pt x="2292601" y="600744"/>
                  </a:lnTo>
                  <a:cubicBezTo>
                    <a:pt x="2292601" y="458552"/>
                    <a:pt x="2177333" y="343283"/>
                    <a:pt x="2035141" y="343283"/>
                  </a:cubicBezTo>
                  <a:lnTo>
                    <a:pt x="0" y="343283"/>
                  </a:lnTo>
                  <a:close/>
                </a:path>
              </a:pathLst>
            </a:custGeom>
            <a:gradFill>
              <a:gsLst>
                <a:gs pos="100000">
                  <a:schemeClr val="accent3">
                    <a:lumMod val="75000"/>
                  </a:schemeClr>
                </a:gs>
                <a:gs pos="0">
                  <a:schemeClr val="accent3"/>
                </a:gs>
              </a:gsLst>
              <a:lin ang="9600000" scaled="0"/>
            </a:gra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601A002B-FFC0-448F-A6EE-2128A9F68C2B}"/>
                </a:ext>
              </a:extLst>
            </p:cNvPr>
            <p:cNvSpPr/>
            <p:nvPr/>
          </p:nvSpPr>
          <p:spPr>
            <a:xfrm>
              <a:off x="5200332" y="3359414"/>
              <a:ext cx="1788160" cy="1788160"/>
            </a:xfrm>
            <a:prstGeom prst="ellipse">
              <a:avLst/>
            </a:prstGeom>
            <a:solidFill>
              <a:schemeClr val="accent1">
                <a:lumMod val="50000"/>
              </a:schemeClr>
            </a:solidFill>
            <a:ln>
              <a:noFill/>
            </a:ln>
            <a:effectLst>
              <a:outerShdw blurRad="127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 Types</a:t>
              </a:r>
            </a:p>
          </p:txBody>
        </p:sp>
        <p:sp>
          <p:nvSpPr>
            <p:cNvPr id="23" name="TextBox 22">
              <a:extLst>
                <a:ext uri="{FF2B5EF4-FFF2-40B4-BE49-F238E27FC236}">
                  <a16:creationId xmlns:a16="http://schemas.microsoft.com/office/drawing/2014/main" id="{B9BA3853-BF39-4596-BD9D-277117077914}"/>
                </a:ext>
              </a:extLst>
            </p:cNvPr>
            <p:cNvSpPr txBox="1"/>
            <p:nvPr/>
          </p:nvSpPr>
          <p:spPr>
            <a:xfrm>
              <a:off x="3015464" y="3992138"/>
              <a:ext cx="1898141" cy="707886"/>
            </a:xfrm>
            <a:prstGeom prst="rect">
              <a:avLst/>
            </a:prstGeom>
            <a:noFill/>
          </p:spPr>
          <p:txBody>
            <a:bodyPr wrap="square" rtlCol="0">
              <a:spAutoFit/>
            </a:bodyPr>
            <a:lstStyle/>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Types of Statements</a:t>
              </a:r>
            </a:p>
          </p:txBody>
        </p:sp>
        <p:sp>
          <p:nvSpPr>
            <p:cNvPr id="24" name="TextBox 23">
              <a:extLst>
                <a:ext uri="{FF2B5EF4-FFF2-40B4-BE49-F238E27FC236}">
                  <a16:creationId xmlns:a16="http://schemas.microsoft.com/office/drawing/2014/main" id="{14BBCA84-A618-4D9D-8878-CD49442F3D71}"/>
                </a:ext>
              </a:extLst>
            </p:cNvPr>
            <p:cNvSpPr txBox="1"/>
            <p:nvPr/>
          </p:nvSpPr>
          <p:spPr>
            <a:xfrm>
              <a:off x="7254661" y="4289696"/>
              <a:ext cx="1311668" cy="305233"/>
            </a:xfrm>
            <a:prstGeom prst="rect">
              <a:avLst/>
            </a:prstGeom>
            <a:noFill/>
          </p:spPr>
          <p:txBody>
            <a:bodyPr wrap="none" rtlCol="0">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Imperative logic</a:t>
              </a:r>
            </a:p>
          </p:txBody>
        </p:sp>
        <p:sp>
          <p:nvSpPr>
            <p:cNvPr id="25" name="TextBox 24">
              <a:extLst>
                <a:ext uri="{FF2B5EF4-FFF2-40B4-BE49-F238E27FC236}">
                  <a16:creationId xmlns:a16="http://schemas.microsoft.com/office/drawing/2014/main" id="{E9705332-7463-4B3F-8F97-C77E1E754355}"/>
                </a:ext>
              </a:extLst>
            </p:cNvPr>
            <p:cNvSpPr txBox="1"/>
            <p:nvPr/>
          </p:nvSpPr>
          <p:spPr>
            <a:xfrm rot="16200000">
              <a:off x="7759481" y="2494847"/>
              <a:ext cx="1097855" cy="457719"/>
            </a:xfrm>
            <a:prstGeom prst="rect">
              <a:avLst/>
            </a:prstGeom>
            <a:noFill/>
          </p:spPr>
          <p:txBody>
            <a:bodyPr wrap="square" rtlCol="0">
              <a:spAutoFit/>
            </a:bodyPr>
            <a:lstStyle/>
            <a:p>
              <a:pPr algn="ctr">
                <a:lnSpc>
                  <a:spcPct val="8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Declarative</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t>
              </a:r>
            </a:p>
          </p:txBody>
        </p:sp>
        <p:sp>
          <p:nvSpPr>
            <p:cNvPr id="26" name="Arc 25">
              <a:extLst>
                <a:ext uri="{FF2B5EF4-FFF2-40B4-BE49-F238E27FC236}">
                  <a16:creationId xmlns:a16="http://schemas.microsoft.com/office/drawing/2014/main" id="{59A3024A-E705-4DBA-9F42-04398012BB9D}"/>
                </a:ext>
              </a:extLst>
            </p:cNvPr>
            <p:cNvSpPr/>
            <p:nvPr/>
          </p:nvSpPr>
          <p:spPr>
            <a:xfrm>
              <a:off x="5394620" y="3553704"/>
              <a:ext cx="1399586" cy="1399582"/>
            </a:xfrm>
            <a:prstGeom prst="arc">
              <a:avLst>
                <a:gd name="adj1" fmla="val 17115302"/>
                <a:gd name="adj2" fmla="val 15198050"/>
              </a:avLst>
            </a:prstGeom>
            <a:ln w="1905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7" name="TextBox 26">
            <a:extLst>
              <a:ext uri="{FF2B5EF4-FFF2-40B4-BE49-F238E27FC236}">
                <a16:creationId xmlns:a16="http://schemas.microsoft.com/office/drawing/2014/main" id="{8ED076ED-F04E-4665-8167-B80E822D6754}"/>
              </a:ext>
            </a:extLst>
          </p:cNvPr>
          <p:cNvSpPr txBox="1"/>
          <p:nvPr/>
        </p:nvSpPr>
        <p:spPr>
          <a:xfrm>
            <a:off x="7470168" y="1028708"/>
            <a:ext cx="2999712" cy="646331"/>
          </a:xfrm>
          <a:prstGeom prst="rect">
            <a:avLst/>
          </a:prstGeom>
          <a:noFill/>
        </p:spPr>
        <p:txBody>
          <a:bodyPr wrap="square" lIns="0" rIns="0" rtlCol="0" anchor="t">
            <a:spAutoFit/>
          </a:bodyPr>
          <a:lstStyle/>
          <a:p>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Dataflow </a:t>
            </a: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 Pure SQL Statement</a:t>
            </a:r>
            <a:endParaRPr lang="en-IN"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925CC1E3-99DA-4568-BE9F-2177C06DAF2D}"/>
              </a:ext>
            </a:extLst>
          </p:cNvPr>
          <p:cNvSpPr/>
          <p:nvPr/>
        </p:nvSpPr>
        <p:spPr>
          <a:xfrm>
            <a:off x="7655698" y="1642750"/>
            <a:ext cx="3184580" cy="1077218"/>
          </a:xfrm>
          <a:prstGeom prst="rect">
            <a:avLst/>
          </a:prstGeom>
        </p:spPr>
        <p:txBody>
          <a:bodyPr wrap="square" lIns="0" rIns="0" anchor="t">
            <a:spAutoFit/>
          </a:bodyPr>
          <a:lstStyle/>
          <a:p>
            <a:pPr marL="285750" indent="-285750">
              <a:buFontTx/>
              <a:buChar char="-"/>
            </a:pPr>
            <a:r>
              <a:rPr lang="en-US" sz="1600" dirty="0"/>
              <a:t>Code gets converted to Data Flow Graph</a:t>
            </a:r>
          </a:p>
          <a:p>
            <a:pPr marL="285750" indent="-285750">
              <a:buFontTx/>
              <a:buChar char="-"/>
            </a:pPr>
            <a:r>
              <a:rPr lang="en-US" sz="1600" dirty="0"/>
              <a:t>It has strong chances of getting executed in Parallel mode</a:t>
            </a:r>
          </a:p>
        </p:txBody>
      </p:sp>
      <p:sp>
        <p:nvSpPr>
          <p:cNvPr id="29" name="TextBox 28">
            <a:extLst>
              <a:ext uri="{FF2B5EF4-FFF2-40B4-BE49-F238E27FC236}">
                <a16:creationId xmlns:a16="http://schemas.microsoft.com/office/drawing/2014/main" id="{5F5A9456-1CDF-4854-9907-2B4322D55D47}"/>
              </a:ext>
            </a:extLst>
          </p:cNvPr>
          <p:cNvSpPr txBox="1"/>
          <p:nvPr/>
        </p:nvSpPr>
        <p:spPr>
          <a:xfrm>
            <a:off x="7614510" y="5215309"/>
            <a:ext cx="3413153" cy="646331"/>
          </a:xfrm>
          <a:prstGeom prst="rect">
            <a:avLst/>
          </a:prstGeom>
          <a:noFill/>
        </p:spPr>
        <p:txBody>
          <a:bodyPr wrap="square" lIns="0" rIns="0" rtlCol="0" anchor="t">
            <a:spAutoFit/>
          </a:bodyPr>
          <a:lstStyle/>
          <a:p>
            <a:pPr algn="ctr"/>
            <a:r>
              <a:rPr lang="en-US" dirty="0">
                <a:latin typeface="Open Sans" panose="020B0606030504020204"/>
              </a:rPr>
              <a:t>Orchestration Logic(IF, LOOPS, EXCEP, FOR, WHILE)</a:t>
            </a:r>
          </a:p>
        </p:txBody>
      </p:sp>
      <p:sp>
        <p:nvSpPr>
          <p:cNvPr id="30" name="Rectangle 29">
            <a:extLst>
              <a:ext uri="{FF2B5EF4-FFF2-40B4-BE49-F238E27FC236}">
                <a16:creationId xmlns:a16="http://schemas.microsoft.com/office/drawing/2014/main" id="{17876363-FC04-4D16-9A53-42C7EA0174BE}"/>
              </a:ext>
            </a:extLst>
          </p:cNvPr>
          <p:cNvSpPr/>
          <p:nvPr/>
        </p:nvSpPr>
        <p:spPr>
          <a:xfrm>
            <a:off x="8012077" y="5802847"/>
            <a:ext cx="2828201" cy="584775"/>
          </a:xfrm>
          <a:prstGeom prst="rect">
            <a:avLst/>
          </a:prstGeom>
        </p:spPr>
        <p:txBody>
          <a:bodyPr wrap="square" lIns="0" rIns="0" anchor="t">
            <a:spAutoFit/>
          </a:bodyPr>
          <a:lstStyle/>
          <a:p>
            <a:pPr marL="285750" indent="-285750">
              <a:buFontTx/>
              <a:buChar char="-"/>
            </a:pPr>
            <a:r>
              <a:rPr lang="en-US" sz="1600" dirty="0"/>
              <a:t>Used for Complex logic</a:t>
            </a:r>
          </a:p>
          <a:p>
            <a:pPr marL="285750" indent="-285750">
              <a:buFontTx/>
              <a:buChar char="-"/>
            </a:pPr>
            <a:r>
              <a:rPr lang="en-US" sz="1600" dirty="0"/>
              <a:t>There is no parallel processing</a:t>
            </a:r>
          </a:p>
        </p:txBody>
      </p:sp>
    </p:spTree>
    <p:extLst>
      <p:ext uri="{BB962C8B-B14F-4D97-AF65-F5344CB8AC3E}">
        <p14:creationId xmlns:p14="http://schemas.microsoft.com/office/powerpoint/2010/main" val="752654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Data Flow Logic</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934720"/>
            <a:ext cx="7814312"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Lt_products = SELECT * FROM products WHERE cat = ‘Projectors’;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Lt_Sales = SELECT * FROM snwd_so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Lt_Purchase = SELECT * FROM snwd_po WHERE productid IN (SELECT pid FROM </a:t>
            </a:r>
            <a:r>
              <a:rPr lang="en-US" b="1" dirty="0">
                <a:solidFill>
                  <a:prstClr val="black"/>
                </a:solidFill>
                <a:latin typeface="Calibri"/>
              </a:rPr>
              <a:t>:lt_products</a:t>
            </a:r>
            <a:r>
              <a:rPr lang="en-US" dirty="0">
                <a:solidFill>
                  <a:prstClr val="black"/>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--Query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SELECT sum(GROSS_AMOUNT) from </a:t>
            </a:r>
            <a:r>
              <a:rPr lang="en-US" b="1" dirty="0">
                <a:solidFill>
                  <a:prstClr val="black"/>
                </a:solidFill>
                <a:latin typeface="Calibri"/>
              </a:rPr>
              <a:t>:lt_sales;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What kick-out of parallel mode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Local variable or scalar parameters are used - DECLARE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Inside a processing block, system finds a DDL, DML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Encounter any imperative logic (IF, ELSE, FOR,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SQL statements which are not assigned to implicit variables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Guidelines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Split the code where the logic which cannot be processed in parallel mode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If possible, put all imperative logic at the end of your </a:t>
            </a:r>
            <a:r>
              <a:rPr lang="en-US" b="1" dirty="0">
                <a:solidFill>
                  <a:prstClr val="black"/>
                </a:solidFill>
                <a:latin typeface="Calibri"/>
              </a:rPr>
              <a:t>container</a:t>
            </a:r>
          </a:p>
        </p:txBody>
      </p:sp>
      <p:sp>
        <p:nvSpPr>
          <p:cNvPr id="7" name="Oval 6">
            <a:extLst>
              <a:ext uri="{FF2B5EF4-FFF2-40B4-BE49-F238E27FC236}">
                <a16:creationId xmlns:a16="http://schemas.microsoft.com/office/drawing/2014/main" id="{4018AD55-E367-475B-9F76-CE52989B9B8A}"/>
              </a:ext>
            </a:extLst>
          </p:cNvPr>
          <p:cNvSpPr/>
          <p:nvPr/>
        </p:nvSpPr>
        <p:spPr>
          <a:xfrm>
            <a:off x="8741664" y="4905038"/>
            <a:ext cx="2569464" cy="7110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1</a:t>
            </a:r>
          </a:p>
        </p:txBody>
      </p:sp>
      <p:cxnSp>
        <p:nvCxnSpPr>
          <p:cNvPr id="8" name="Connector: Elbow 8">
            <a:extLst>
              <a:ext uri="{FF2B5EF4-FFF2-40B4-BE49-F238E27FC236}">
                <a16:creationId xmlns:a16="http://schemas.microsoft.com/office/drawing/2014/main" id="{9F52AD40-CF99-46DA-A500-E508D5EC2C64}"/>
              </a:ext>
            </a:extLst>
          </p:cNvPr>
          <p:cNvCxnSpPr>
            <a:stCxn id="7" idx="0"/>
          </p:cNvCxnSpPr>
          <p:nvPr/>
        </p:nvCxnSpPr>
        <p:spPr>
          <a:xfrm rot="16200000" flipV="1">
            <a:off x="9049558" y="3928200"/>
            <a:ext cx="691805" cy="1261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8A14F12-F4E2-4A29-B061-315813152AA9}"/>
              </a:ext>
            </a:extLst>
          </p:cNvPr>
          <p:cNvSpPr/>
          <p:nvPr/>
        </p:nvSpPr>
        <p:spPr>
          <a:xfrm>
            <a:off x="10405872" y="3492514"/>
            <a:ext cx="169164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3</a:t>
            </a:r>
          </a:p>
        </p:txBody>
      </p:sp>
      <p:cxnSp>
        <p:nvCxnSpPr>
          <p:cNvPr id="10" name="Connector: Elbow 11">
            <a:extLst>
              <a:ext uri="{FF2B5EF4-FFF2-40B4-BE49-F238E27FC236}">
                <a16:creationId xmlns:a16="http://schemas.microsoft.com/office/drawing/2014/main" id="{3851A74B-0B0C-4259-A53D-7C1AC23940A3}"/>
              </a:ext>
            </a:extLst>
          </p:cNvPr>
          <p:cNvCxnSpPr>
            <a:stCxn id="7" idx="0"/>
            <a:endCxn id="9" idx="4"/>
          </p:cNvCxnSpPr>
          <p:nvPr/>
        </p:nvCxnSpPr>
        <p:spPr>
          <a:xfrm rot="5400000" flipH="1" flipV="1">
            <a:off x="10288323" y="3941669"/>
            <a:ext cx="701443" cy="1225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04D8AD-DA0C-4183-B938-DCE8B6B6B50A}"/>
              </a:ext>
            </a:extLst>
          </p:cNvPr>
          <p:cNvCxnSpPr/>
          <p:nvPr/>
        </p:nvCxnSpPr>
        <p:spPr>
          <a:xfrm flipV="1">
            <a:off x="8764524" y="2810347"/>
            <a:ext cx="0" cy="69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id="{C4EC7C6E-9A2B-4CF4-A6AD-D59D24B60CAC}"/>
              </a:ext>
            </a:extLst>
          </p:cNvPr>
          <p:cNvCxnSpPr/>
          <p:nvPr/>
        </p:nvCxnSpPr>
        <p:spPr>
          <a:xfrm rot="5400000" flipH="1" flipV="1">
            <a:off x="8971178" y="1162202"/>
            <a:ext cx="880569" cy="1293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9">
            <a:extLst>
              <a:ext uri="{FF2B5EF4-FFF2-40B4-BE49-F238E27FC236}">
                <a16:creationId xmlns:a16="http://schemas.microsoft.com/office/drawing/2014/main" id="{8110583B-93DA-42A2-9928-17FEEB4FB6FC}"/>
              </a:ext>
            </a:extLst>
          </p:cNvPr>
          <p:cNvCxnSpPr>
            <a:stCxn id="9" idx="0"/>
          </p:cNvCxnSpPr>
          <p:nvPr/>
        </p:nvCxnSpPr>
        <p:spPr>
          <a:xfrm rot="16200000" flipV="1">
            <a:off x="9593217" y="1834039"/>
            <a:ext cx="2123659" cy="1193292"/>
          </a:xfrm>
          <a:prstGeom prst="bentConnector3">
            <a:avLst>
              <a:gd name="adj1" fmla="val 7841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4C9EF82-9A99-4E07-B7B5-8B82F829AF1E}"/>
              </a:ext>
            </a:extLst>
          </p:cNvPr>
          <p:cNvSpPr/>
          <p:nvPr/>
        </p:nvSpPr>
        <p:spPr>
          <a:xfrm>
            <a:off x="7872984" y="2249424"/>
            <a:ext cx="1783080" cy="5609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4</a:t>
            </a:r>
          </a:p>
        </p:txBody>
      </p:sp>
      <p:sp>
        <p:nvSpPr>
          <p:cNvPr id="15" name="Oval 14">
            <a:extLst>
              <a:ext uri="{FF2B5EF4-FFF2-40B4-BE49-F238E27FC236}">
                <a16:creationId xmlns:a16="http://schemas.microsoft.com/office/drawing/2014/main" id="{2CA0C8A7-8F72-4D2C-87D3-582A5B0B0054}"/>
              </a:ext>
            </a:extLst>
          </p:cNvPr>
          <p:cNvSpPr/>
          <p:nvPr/>
        </p:nvSpPr>
        <p:spPr>
          <a:xfrm>
            <a:off x="7872984" y="3502152"/>
            <a:ext cx="1783080" cy="71108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2</a:t>
            </a:r>
          </a:p>
        </p:txBody>
      </p:sp>
      <p:sp>
        <p:nvSpPr>
          <p:cNvPr id="16" name="Rectangle 15">
            <a:extLst>
              <a:ext uri="{FF2B5EF4-FFF2-40B4-BE49-F238E27FC236}">
                <a16:creationId xmlns:a16="http://schemas.microsoft.com/office/drawing/2014/main" id="{E5D58B06-5704-479B-9F19-CF1E46BFCA6E}"/>
              </a:ext>
            </a:extLst>
          </p:cNvPr>
          <p:cNvSpPr/>
          <p:nvPr/>
        </p:nvSpPr>
        <p:spPr>
          <a:xfrm>
            <a:off x="9107424" y="807932"/>
            <a:ext cx="1901952" cy="56092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Tree>
    <p:extLst>
      <p:ext uri="{BB962C8B-B14F-4D97-AF65-F5344CB8AC3E}">
        <p14:creationId xmlns:p14="http://schemas.microsoft.com/office/powerpoint/2010/main" val="207739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Containers in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228600" y="763389"/>
            <a:ext cx="1173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Which contains SQL Script code, Types of containers in HANA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37B768CE-4CCD-4709-994B-B524B36C0D15}"/>
              </a:ext>
            </a:extLst>
          </p:cNvPr>
          <p:cNvSpPr>
            <a:spLocks/>
          </p:cNvSpPr>
          <p:nvPr/>
        </p:nvSpPr>
        <p:spPr bwMode="auto">
          <a:xfrm>
            <a:off x="3188493" y="3188064"/>
            <a:ext cx="2390834" cy="1113843"/>
          </a:xfrm>
          <a:custGeom>
            <a:avLst/>
            <a:gdLst>
              <a:gd name="T0" fmla="*/ 341 w 364"/>
              <a:gd name="T1" fmla="*/ 125 h 183"/>
              <a:gd name="T2" fmla="*/ 133 w 364"/>
              <a:gd name="T3" fmla="*/ 33 h 183"/>
              <a:gd name="T4" fmla="*/ 19 w 364"/>
              <a:gd name="T5" fmla="*/ 130 h 183"/>
              <a:gd name="T6" fmla="*/ 62 w 364"/>
              <a:gd name="T7" fmla="*/ 155 h 183"/>
              <a:gd name="T8" fmla="*/ 64 w 364"/>
              <a:gd name="T9" fmla="*/ 153 h 183"/>
              <a:gd name="T10" fmla="*/ 66 w 364"/>
              <a:gd name="T11" fmla="*/ 150 h 183"/>
              <a:gd name="T12" fmla="*/ 84 w 364"/>
              <a:gd name="T13" fmla="*/ 129 h 183"/>
              <a:gd name="T14" fmla="*/ 143 w 364"/>
              <a:gd name="T15" fmla="*/ 83 h 183"/>
              <a:gd name="T16" fmla="*/ 306 w 364"/>
              <a:gd name="T17" fmla="*/ 160 h 183"/>
              <a:gd name="T18" fmla="*/ 341 w 364"/>
              <a:gd name="T19" fmla="*/ 1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183">
                <a:moveTo>
                  <a:pt x="341" y="125"/>
                </a:moveTo>
                <a:cubicBezTo>
                  <a:pt x="287" y="69"/>
                  <a:pt x="217" y="0"/>
                  <a:pt x="133" y="33"/>
                </a:cubicBezTo>
                <a:cubicBezTo>
                  <a:pt x="87" y="52"/>
                  <a:pt x="48" y="90"/>
                  <a:pt x="19" y="130"/>
                </a:cubicBezTo>
                <a:cubicBezTo>
                  <a:pt x="0" y="156"/>
                  <a:pt x="43" y="181"/>
                  <a:pt x="62" y="155"/>
                </a:cubicBezTo>
                <a:cubicBezTo>
                  <a:pt x="63" y="154"/>
                  <a:pt x="63" y="153"/>
                  <a:pt x="64" y="153"/>
                </a:cubicBezTo>
                <a:cubicBezTo>
                  <a:pt x="59" y="159"/>
                  <a:pt x="65" y="151"/>
                  <a:pt x="66" y="150"/>
                </a:cubicBezTo>
                <a:cubicBezTo>
                  <a:pt x="72" y="143"/>
                  <a:pt x="78" y="136"/>
                  <a:pt x="84" y="129"/>
                </a:cubicBezTo>
                <a:cubicBezTo>
                  <a:pt x="102" y="111"/>
                  <a:pt x="121" y="95"/>
                  <a:pt x="143" y="83"/>
                </a:cubicBezTo>
                <a:cubicBezTo>
                  <a:pt x="207" y="50"/>
                  <a:pt x="266" y="119"/>
                  <a:pt x="306" y="160"/>
                </a:cubicBezTo>
                <a:cubicBezTo>
                  <a:pt x="328" y="183"/>
                  <a:pt x="364" y="148"/>
                  <a:pt x="341" y="125"/>
                </a:cubicBezTo>
                <a:close/>
              </a:path>
            </a:pathLst>
          </a:custGeom>
          <a:gradFill flip="none" rotWithShape="1">
            <a:gsLst>
              <a:gs pos="0">
                <a:schemeClr val="accent1"/>
              </a:gs>
              <a:gs pos="100000">
                <a:schemeClr val="accent2"/>
              </a:gs>
            </a:gsLst>
            <a:lin ang="0" scaled="1"/>
            <a:tileRect/>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4" name="Freeform 23">
            <a:extLst>
              <a:ext uri="{FF2B5EF4-FFF2-40B4-BE49-F238E27FC236}">
                <a16:creationId xmlns:a16="http://schemas.microsoft.com/office/drawing/2014/main" id="{FB65AB95-7BA4-4399-A713-404E806A3B0F}"/>
              </a:ext>
            </a:extLst>
          </p:cNvPr>
          <p:cNvSpPr>
            <a:spLocks/>
          </p:cNvSpPr>
          <p:nvPr/>
        </p:nvSpPr>
        <p:spPr bwMode="auto">
          <a:xfrm>
            <a:off x="4747242" y="3527065"/>
            <a:ext cx="2360395" cy="986689"/>
          </a:xfrm>
          <a:custGeom>
            <a:avLst/>
            <a:gdLst>
              <a:gd name="T0" fmla="*/ 22 w 359"/>
              <a:gd name="T1" fmla="*/ 58 h 162"/>
              <a:gd name="T2" fmla="*/ 178 w 359"/>
              <a:gd name="T3" fmla="*/ 159 h 162"/>
              <a:gd name="T4" fmla="*/ 336 w 359"/>
              <a:gd name="T5" fmla="*/ 58 h 162"/>
              <a:gd name="T6" fmla="*/ 301 w 359"/>
              <a:gd name="T7" fmla="*/ 23 h 162"/>
              <a:gd name="T8" fmla="*/ 184 w 359"/>
              <a:gd name="T9" fmla="*/ 109 h 162"/>
              <a:gd name="T10" fmla="*/ 58 w 359"/>
              <a:gd name="T11" fmla="*/ 23 h 162"/>
              <a:gd name="T12" fmla="*/ 22 w 359"/>
              <a:gd name="T13" fmla="*/ 58 h 162"/>
            </a:gdLst>
            <a:ahLst/>
            <a:cxnLst>
              <a:cxn ang="0">
                <a:pos x="T0" y="T1"/>
              </a:cxn>
              <a:cxn ang="0">
                <a:pos x="T2" y="T3"/>
              </a:cxn>
              <a:cxn ang="0">
                <a:pos x="T4" y="T5"/>
              </a:cxn>
              <a:cxn ang="0">
                <a:pos x="T6" y="T7"/>
              </a:cxn>
              <a:cxn ang="0">
                <a:pos x="T8" y="T9"/>
              </a:cxn>
              <a:cxn ang="0">
                <a:pos x="T10" y="T11"/>
              </a:cxn>
              <a:cxn ang="0">
                <a:pos x="T12" y="T13"/>
              </a:cxn>
            </a:cxnLst>
            <a:rect l="0" t="0" r="r" b="b"/>
            <a:pathLst>
              <a:path w="359" h="162">
                <a:moveTo>
                  <a:pt x="22" y="58"/>
                </a:moveTo>
                <a:cubicBezTo>
                  <a:pt x="65" y="102"/>
                  <a:pt x="112" y="157"/>
                  <a:pt x="178" y="159"/>
                </a:cubicBezTo>
                <a:cubicBezTo>
                  <a:pt x="243" y="162"/>
                  <a:pt x="296" y="100"/>
                  <a:pt x="336" y="58"/>
                </a:cubicBezTo>
                <a:cubicBezTo>
                  <a:pt x="359" y="35"/>
                  <a:pt x="323" y="0"/>
                  <a:pt x="301" y="23"/>
                </a:cubicBezTo>
                <a:cubicBezTo>
                  <a:pt x="270" y="55"/>
                  <a:pt x="232" y="104"/>
                  <a:pt x="184" y="109"/>
                </a:cubicBezTo>
                <a:cubicBezTo>
                  <a:pt x="133" y="114"/>
                  <a:pt x="88" y="55"/>
                  <a:pt x="58" y="23"/>
                </a:cubicBezTo>
                <a:cubicBezTo>
                  <a:pt x="35" y="0"/>
                  <a:pt x="0" y="35"/>
                  <a:pt x="22" y="58"/>
                </a:cubicBezTo>
                <a:close/>
              </a:path>
            </a:pathLst>
          </a:custGeom>
          <a:gradFill>
            <a:gsLst>
              <a:gs pos="0">
                <a:schemeClr val="accent2"/>
              </a:gs>
              <a:gs pos="100000">
                <a:schemeClr val="accent3"/>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5" name="Freeform 24">
            <a:extLst>
              <a:ext uri="{FF2B5EF4-FFF2-40B4-BE49-F238E27FC236}">
                <a16:creationId xmlns:a16="http://schemas.microsoft.com/office/drawing/2014/main" id="{778ABCE1-EA9C-4697-A93B-07B42828A9EC}"/>
              </a:ext>
            </a:extLst>
          </p:cNvPr>
          <p:cNvSpPr>
            <a:spLocks/>
          </p:cNvSpPr>
          <p:nvPr/>
        </p:nvSpPr>
        <p:spPr bwMode="auto">
          <a:xfrm>
            <a:off x="6466092" y="3162546"/>
            <a:ext cx="2504289" cy="989235"/>
          </a:xfrm>
          <a:custGeom>
            <a:avLst/>
            <a:gdLst>
              <a:gd name="T0" fmla="*/ 359 w 381"/>
              <a:gd name="T1" fmla="*/ 103 h 162"/>
              <a:gd name="T2" fmla="*/ 192 w 381"/>
              <a:gd name="T3" fmla="*/ 2 h 162"/>
              <a:gd name="T4" fmla="*/ 22 w 381"/>
              <a:gd name="T5" fmla="*/ 103 h 162"/>
              <a:gd name="T6" fmla="*/ 58 w 381"/>
              <a:gd name="T7" fmla="*/ 138 h 162"/>
              <a:gd name="T8" fmla="*/ 192 w 381"/>
              <a:gd name="T9" fmla="*/ 52 h 162"/>
              <a:gd name="T10" fmla="*/ 324 w 381"/>
              <a:gd name="T11" fmla="*/ 138 h 162"/>
              <a:gd name="T12" fmla="*/ 359 w 381"/>
              <a:gd name="T13" fmla="*/ 103 h 162"/>
            </a:gdLst>
            <a:ahLst/>
            <a:cxnLst>
              <a:cxn ang="0">
                <a:pos x="T0" y="T1"/>
              </a:cxn>
              <a:cxn ang="0">
                <a:pos x="T2" y="T3"/>
              </a:cxn>
              <a:cxn ang="0">
                <a:pos x="T4" y="T5"/>
              </a:cxn>
              <a:cxn ang="0">
                <a:pos x="T6" y="T7"/>
              </a:cxn>
              <a:cxn ang="0">
                <a:pos x="T8" y="T9"/>
              </a:cxn>
              <a:cxn ang="0">
                <a:pos x="T10" y="T11"/>
              </a:cxn>
              <a:cxn ang="0">
                <a:pos x="T12" y="T13"/>
              </a:cxn>
            </a:cxnLst>
            <a:rect l="0" t="0" r="r" b="b"/>
            <a:pathLst>
              <a:path w="381" h="162">
                <a:moveTo>
                  <a:pt x="359" y="103"/>
                </a:moveTo>
                <a:cubicBezTo>
                  <a:pt x="314" y="54"/>
                  <a:pt x="263" y="4"/>
                  <a:pt x="192" y="2"/>
                </a:cubicBezTo>
                <a:cubicBezTo>
                  <a:pt x="123" y="0"/>
                  <a:pt x="67" y="57"/>
                  <a:pt x="22" y="103"/>
                </a:cubicBezTo>
                <a:cubicBezTo>
                  <a:pt x="0" y="126"/>
                  <a:pt x="35" y="161"/>
                  <a:pt x="58" y="138"/>
                </a:cubicBezTo>
                <a:cubicBezTo>
                  <a:pt x="94" y="101"/>
                  <a:pt x="136" y="53"/>
                  <a:pt x="192" y="52"/>
                </a:cubicBezTo>
                <a:cubicBezTo>
                  <a:pt x="247" y="50"/>
                  <a:pt x="290" y="102"/>
                  <a:pt x="324" y="138"/>
                </a:cubicBezTo>
                <a:cubicBezTo>
                  <a:pt x="346" y="162"/>
                  <a:pt x="381" y="126"/>
                  <a:pt x="359" y="103"/>
                </a:cubicBezTo>
                <a:close/>
              </a:path>
            </a:pathLst>
          </a:custGeom>
          <a:gradFill>
            <a:gsLst>
              <a:gs pos="0">
                <a:schemeClr val="accent3"/>
              </a:gs>
              <a:gs pos="100000">
                <a:schemeClr val="accent4"/>
              </a:gs>
            </a:gsLst>
            <a:lin ang="0" scaled="1"/>
          </a:gradFill>
          <a:ln w="9525">
            <a:noFill/>
            <a:round/>
            <a:headEnd/>
            <a:tailEnd/>
          </a:ln>
          <a:effectLst>
            <a:innerShdw blurRad="127000">
              <a:prstClr val="black">
                <a:alpha val="50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6" name="Oval 25">
            <a:extLst>
              <a:ext uri="{FF2B5EF4-FFF2-40B4-BE49-F238E27FC236}">
                <a16:creationId xmlns:a16="http://schemas.microsoft.com/office/drawing/2014/main" id="{C7513383-8688-4CF1-8909-F864AC64E927}"/>
              </a:ext>
            </a:extLst>
          </p:cNvPr>
          <p:cNvSpPr/>
          <p:nvPr/>
        </p:nvSpPr>
        <p:spPr>
          <a:xfrm>
            <a:off x="3290902" y="3886021"/>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B679C7A-95D2-4A24-A6FF-070FC199D054}"/>
              </a:ext>
            </a:extLst>
          </p:cNvPr>
          <p:cNvSpPr/>
          <p:nvPr/>
        </p:nvSpPr>
        <p:spPr>
          <a:xfrm>
            <a:off x="5814794" y="4257083"/>
            <a:ext cx="253515" cy="232963"/>
          </a:xfrm>
          <a:prstGeom prst="ellipse">
            <a:avLst/>
          </a:prstGeom>
          <a:solidFill>
            <a:schemeClr val="accent2"/>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33165EC5-D557-4726-8685-65D7E375EE4E}"/>
              </a:ext>
            </a:extLst>
          </p:cNvPr>
          <p:cNvSpPr/>
          <p:nvPr/>
        </p:nvSpPr>
        <p:spPr>
          <a:xfrm>
            <a:off x="8575538" y="3766748"/>
            <a:ext cx="253515" cy="232963"/>
          </a:xfrm>
          <a:prstGeom prst="ellipse">
            <a:avLst/>
          </a:prstGeom>
          <a:solidFill>
            <a:schemeClr val="accent3"/>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6EC2888F-60DC-4A96-8425-13A5129C8E76}"/>
              </a:ext>
            </a:extLst>
          </p:cNvPr>
          <p:cNvCxnSpPr>
            <a:cxnSpLocks/>
          </p:cNvCxnSpPr>
          <p:nvPr/>
        </p:nvCxnSpPr>
        <p:spPr>
          <a:xfrm flipV="1">
            <a:off x="3396849" y="2712342"/>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90C6D7-FFE4-4603-9241-40D33CD1453F}"/>
              </a:ext>
            </a:extLst>
          </p:cNvPr>
          <p:cNvCxnSpPr>
            <a:cxnSpLocks/>
          </p:cNvCxnSpPr>
          <p:nvPr/>
        </p:nvCxnSpPr>
        <p:spPr>
          <a:xfrm flipH="1" flipV="1">
            <a:off x="8697143" y="2907814"/>
            <a:ext cx="50602" cy="782656"/>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13ECD8-35CC-44CB-9BEC-13405AEE3EF0}"/>
              </a:ext>
            </a:extLst>
          </p:cNvPr>
          <p:cNvCxnSpPr>
            <a:cxnSpLocks/>
          </p:cNvCxnSpPr>
          <p:nvPr/>
        </p:nvCxnSpPr>
        <p:spPr>
          <a:xfrm flipV="1">
            <a:off x="5933995" y="4599995"/>
            <a:ext cx="0" cy="10046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5D8B60-FEF1-4201-A2A1-5DB8F487BA5D}"/>
              </a:ext>
            </a:extLst>
          </p:cNvPr>
          <p:cNvSpPr txBox="1"/>
          <p:nvPr/>
        </p:nvSpPr>
        <p:spPr>
          <a:xfrm>
            <a:off x="1077705" y="1978011"/>
            <a:ext cx="4037094" cy="1231106"/>
          </a:xfrm>
          <a:prstGeom prst="rect">
            <a:avLst/>
          </a:prstGeom>
          <a:noFill/>
        </p:spPr>
        <p:txBody>
          <a:bodyPr wrap="square" lIns="0" tIns="0" rIns="0" bIns="0" rtlCol="0" anchor="t">
            <a:spAutoFit/>
          </a:bodyPr>
          <a:lstStyle/>
          <a:p>
            <a:pPr marL="285750" indent="-285750">
              <a:buFontTx/>
              <a:buChar char="-"/>
            </a:pPr>
            <a:r>
              <a:rPr lang="en-US" sz="1600" dirty="0"/>
              <a:t>Test, put a code for One–time execution.</a:t>
            </a:r>
          </a:p>
          <a:p>
            <a:pPr marL="285750" indent="-285750">
              <a:buFontTx/>
              <a:buChar char="-"/>
            </a:pPr>
            <a:r>
              <a:rPr lang="en-US" sz="1600" dirty="0"/>
              <a:t>Requires a compilation every time you run.</a:t>
            </a:r>
          </a:p>
          <a:p>
            <a:r>
              <a:rPr lang="en-US" sz="1600" dirty="0"/>
              <a:t>DO BEGIN</a:t>
            </a:r>
          </a:p>
          <a:p>
            <a:r>
              <a:rPr lang="en-US" sz="1600" dirty="0"/>
              <a:t>--- SQL Script Coda</a:t>
            </a:r>
          </a:p>
          <a:p>
            <a:r>
              <a:rPr lang="en-US" sz="1600" dirty="0"/>
              <a:t>END;</a:t>
            </a:r>
          </a:p>
        </p:txBody>
      </p:sp>
      <p:sp>
        <p:nvSpPr>
          <p:cNvPr id="33" name="TextBox 32">
            <a:extLst>
              <a:ext uri="{FF2B5EF4-FFF2-40B4-BE49-F238E27FC236}">
                <a16:creationId xmlns:a16="http://schemas.microsoft.com/office/drawing/2014/main" id="{8E1FC2AA-6E17-4AC4-836D-DF84FE9662C2}"/>
              </a:ext>
            </a:extLst>
          </p:cNvPr>
          <p:cNvSpPr txBox="1"/>
          <p:nvPr/>
        </p:nvSpPr>
        <p:spPr>
          <a:xfrm>
            <a:off x="1046152" y="1333436"/>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1.</a:t>
            </a:r>
          </a:p>
        </p:txBody>
      </p:sp>
      <p:sp>
        <p:nvSpPr>
          <p:cNvPr id="34" name="TextBox 33">
            <a:extLst>
              <a:ext uri="{FF2B5EF4-FFF2-40B4-BE49-F238E27FC236}">
                <a16:creationId xmlns:a16="http://schemas.microsoft.com/office/drawing/2014/main" id="{44CEB5A5-8FB9-4501-ABFB-AE5A8D5F74FC}"/>
              </a:ext>
            </a:extLst>
          </p:cNvPr>
          <p:cNvSpPr txBox="1"/>
          <p:nvPr/>
        </p:nvSpPr>
        <p:spPr>
          <a:xfrm>
            <a:off x="1077707" y="1668735"/>
            <a:ext cx="2537158"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latin typeface="Arial Black" panose="020B0A04020102020204" pitchFamily="34" charset="0"/>
                <a:ea typeface="Open Sans" panose="020B0606030504020204" pitchFamily="34" charset="0"/>
                <a:cs typeface="Arial" panose="020B0604020202020204" pitchFamily="34" charset="0"/>
              </a:rPr>
              <a:t>Anonymous Block</a:t>
            </a:r>
          </a:p>
        </p:txBody>
      </p:sp>
      <p:grpSp>
        <p:nvGrpSpPr>
          <p:cNvPr id="35" name="Group 34">
            <a:extLst>
              <a:ext uri="{FF2B5EF4-FFF2-40B4-BE49-F238E27FC236}">
                <a16:creationId xmlns:a16="http://schemas.microsoft.com/office/drawing/2014/main" id="{CF7586A6-F552-4065-A1FE-29E4B2685E32}"/>
              </a:ext>
            </a:extLst>
          </p:cNvPr>
          <p:cNvGrpSpPr/>
          <p:nvPr/>
        </p:nvGrpSpPr>
        <p:grpSpPr>
          <a:xfrm>
            <a:off x="280280" y="1631409"/>
            <a:ext cx="607909" cy="464813"/>
            <a:chOff x="2001838" y="4022726"/>
            <a:chExt cx="5207000" cy="4332287"/>
          </a:xfrm>
          <a:solidFill>
            <a:schemeClr val="accent1"/>
          </a:solidFill>
        </p:grpSpPr>
        <p:sp>
          <p:nvSpPr>
            <p:cNvPr id="36" name="Freeform 85">
              <a:extLst>
                <a:ext uri="{FF2B5EF4-FFF2-40B4-BE49-F238E27FC236}">
                  <a16:creationId xmlns:a16="http://schemas.microsoft.com/office/drawing/2014/main" id="{942B73E2-5920-46FB-9F1D-966AEA9D4351}"/>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86">
              <a:extLst>
                <a:ext uri="{FF2B5EF4-FFF2-40B4-BE49-F238E27FC236}">
                  <a16:creationId xmlns:a16="http://schemas.microsoft.com/office/drawing/2014/main" id="{58F9B108-F04D-4332-97E9-2D994B249321}"/>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7">
              <a:extLst>
                <a:ext uri="{FF2B5EF4-FFF2-40B4-BE49-F238E27FC236}">
                  <a16:creationId xmlns:a16="http://schemas.microsoft.com/office/drawing/2014/main" id="{8CDAEF2B-ECEB-4322-B8B2-3BAEAA566C29}"/>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8">
              <a:extLst>
                <a:ext uri="{FF2B5EF4-FFF2-40B4-BE49-F238E27FC236}">
                  <a16:creationId xmlns:a16="http://schemas.microsoft.com/office/drawing/2014/main" id="{CE7651E1-AD42-4AD8-BEFE-A9AC0FF2D586}"/>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95F8D36-A941-4967-9039-2FCF5A2D5EF3}"/>
              </a:ext>
            </a:extLst>
          </p:cNvPr>
          <p:cNvGrpSpPr/>
          <p:nvPr/>
        </p:nvGrpSpPr>
        <p:grpSpPr>
          <a:xfrm>
            <a:off x="4221094" y="5756784"/>
            <a:ext cx="664071" cy="609909"/>
            <a:chOff x="7245351" y="146050"/>
            <a:chExt cx="5207000" cy="5203825"/>
          </a:xfrm>
          <a:solidFill>
            <a:schemeClr val="accent2"/>
          </a:solidFill>
        </p:grpSpPr>
        <p:sp>
          <p:nvSpPr>
            <p:cNvPr id="41" name="Freeform 200">
              <a:extLst>
                <a:ext uri="{FF2B5EF4-FFF2-40B4-BE49-F238E27FC236}">
                  <a16:creationId xmlns:a16="http://schemas.microsoft.com/office/drawing/2014/main" id="{F651D62C-05AC-403C-BC89-1C4E3B7EBFC0}"/>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201">
              <a:extLst>
                <a:ext uri="{FF2B5EF4-FFF2-40B4-BE49-F238E27FC236}">
                  <a16:creationId xmlns:a16="http://schemas.microsoft.com/office/drawing/2014/main" id="{195FF6FB-BD00-4BCC-815B-956502C32219}"/>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202">
              <a:extLst>
                <a:ext uri="{FF2B5EF4-FFF2-40B4-BE49-F238E27FC236}">
                  <a16:creationId xmlns:a16="http://schemas.microsoft.com/office/drawing/2014/main" id="{5DB57AFE-A681-4FEC-B5ED-3968B774DED5}"/>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203">
              <a:extLst>
                <a:ext uri="{FF2B5EF4-FFF2-40B4-BE49-F238E27FC236}">
                  <a16:creationId xmlns:a16="http://schemas.microsoft.com/office/drawing/2014/main" id="{82763D76-2A3D-467F-85D3-6F9377B14694}"/>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204">
              <a:extLst>
                <a:ext uri="{FF2B5EF4-FFF2-40B4-BE49-F238E27FC236}">
                  <a16:creationId xmlns:a16="http://schemas.microsoft.com/office/drawing/2014/main" id="{D6BBABA5-DB78-424B-A373-46BDE2661289}"/>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205">
              <a:extLst>
                <a:ext uri="{FF2B5EF4-FFF2-40B4-BE49-F238E27FC236}">
                  <a16:creationId xmlns:a16="http://schemas.microsoft.com/office/drawing/2014/main" id="{1AA4D758-82E9-458F-A003-54F17E6B9792}"/>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06">
              <a:extLst>
                <a:ext uri="{FF2B5EF4-FFF2-40B4-BE49-F238E27FC236}">
                  <a16:creationId xmlns:a16="http://schemas.microsoft.com/office/drawing/2014/main" id="{73062020-ECDE-4F88-B6BE-D8650ED5EF6B}"/>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207">
              <a:extLst>
                <a:ext uri="{FF2B5EF4-FFF2-40B4-BE49-F238E27FC236}">
                  <a16:creationId xmlns:a16="http://schemas.microsoft.com/office/drawing/2014/main" id="{2BFA391D-7EB2-45C1-81D4-A216677DCF3D}"/>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208">
              <a:extLst>
                <a:ext uri="{FF2B5EF4-FFF2-40B4-BE49-F238E27FC236}">
                  <a16:creationId xmlns:a16="http://schemas.microsoft.com/office/drawing/2014/main" id="{2ACBB70A-9F1A-4437-9A54-19796E76B375}"/>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0" name="Group 49">
            <a:extLst>
              <a:ext uri="{FF2B5EF4-FFF2-40B4-BE49-F238E27FC236}">
                <a16:creationId xmlns:a16="http://schemas.microsoft.com/office/drawing/2014/main" id="{320647EC-9493-4F25-A383-5D3B82071B70}"/>
              </a:ext>
            </a:extLst>
          </p:cNvPr>
          <p:cNvGrpSpPr/>
          <p:nvPr/>
        </p:nvGrpSpPr>
        <p:grpSpPr>
          <a:xfrm>
            <a:off x="7773662" y="1140774"/>
            <a:ext cx="678102" cy="622038"/>
            <a:chOff x="7388226" y="71438"/>
            <a:chExt cx="5207000" cy="5197476"/>
          </a:xfrm>
          <a:solidFill>
            <a:schemeClr val="accent3"/>
          </a:solidFill>
        </p:grpSpPr>
        <p:sp>
          <p:nvSpPr>
            <p:cNvPr id="51" name="Freeform 213">
              <a:extLst>
                <a:ext uri="{FF2B5EF4-FFF2-40B4-BE49-F238E27FC236}">
                  <a16:creationId xmlns:a16="http://schemas.microsoft.com/office/drawing/2014/main" id="{894878A0-D239-4F85-884F-D5A63FF14E21}"/>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14">
              <a:extLst>
                <a:ext uri="{FF2B5EF4-FFF2-40B4-BE49-F238E27FC236}">
                  <a16:creationId xmlns:a16="http://schemas.microsoft.com/office/drawing/2014/main" id="{E5BCF6A1-636A-4444-BC6B-99924646C84B}"/>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15">
              <a:extLst>
                <a:ext uri="{FF2B5EF4-FFF2-40B4-BE49-F238E27FC236}">
                  <a16:creationId xmlns:a16="http://schemas.microsoft.com/office/drawing/2014/main" id="{0BB4620E-5058-46B0-9537-4863361D638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216">
              <a:extLst>
                <a:ext uri="{FF2B5EF4-FFF2-40B4-BE49-F238E27FC236}">
                  <a16:creationId xmlns:a16="http://schemas.microsoft.com/office/drawing/2014/main" id="{353CCBFA-0070-4337-AF23-BF828D616CAF}"/>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17">
              <a:extLst>
                <a:ext uri="{FF2B5EF4-FFF2-40B4-BE49-F238E27FC236}">
                  <a16:creationId xmlns:a16="http://schemas.microsoft.com/office/drawing/2014/main" id="{B4A9B553-BCD2-494A-8BBE-588A25754D1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18">
              <a:extLst>
                <a:ext uri="{FF2B5EF4-FFF2-40B4-BE49-F238E27FC236}">
                  <a16:creationId xmlns:a16="http://schemas.microsoft.com/office/drawing/2014/main" id="{737E7354-08D5-469C-8CD8-1B092B5C9A1B}"/>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19">
              <a:extLst>
                <a:ext uri="{FF2B5EF4-FFF2-40B4-BE49-F238E27FC236}">
                  <a16:creationId xmlns:a16="http://schemas.microsoft.com/office/drawing/2014/main" id="{2B120D74-2C24-490B-8883-CB9CAA9D9142}"/>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20">
              <a:extLst>
                <a:ext uri="{FF2B5EF4-FFF2-40B4-BE49-F238E27FC236}">
                  <a16:creationId xmlns:a16="http://schemas.microsoft.com/office/drawing/2014/main" id="{BD0F38F7-E930-4825-A67D-6966A15EAB55}"/>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TextBox 58">
            <a:extLst>
              <a:ext uri="{FF2B5EF4-FFF2-40B4-BE49-F238E27FC236}">
                <a16:creationId xmlns:a16="http://schemas.microsoft.com/office/drawing/2014/main" id="{B593792C-8ADD-4B74-B70B-51EB2A93C505}"/>
              </a:ext>
            </a:extLst>
          </p:cNvPr>
          <p:cNvSpPr txBox="1"/>
          <p:nvPr/>
        </p:nvSpPr>
        <p:spPr>
          <a:xfrm>
            <a:off x="8670639" y="1500932"/>
            <a:ext cx="3466494" cy="1477328"/>
          </a:xfrm>
          <a:prstGeom prst="rect">
            <a:avLst/>
          </a:prstGeom>
          <a:noFill/>
        </p:spPr>
        <p:txBody>
          <a:bodyPr wrap="square" lIns="0" tIns="0" rIns="0" bIns="0" rtlCol="0" anchor="t">
            <a:spAutoFit/>
          </a:bodyPr>
          <a:lstStyle/>
          <a:p>
            <a:r>
              <a:rPr lang="en-US" sz="1600" dirty="0"/>
              <a:t>A </a:t>
            </a:r>
            <a:r>
              <a:rPr lang="en-US" sz="1600" b="1" dirty="0"/>
              <a:t>user</a:t>
            </a:r>
            <a:r>
              <a:rPr lang="en-US" sz="1600" dirty="0"/>
              <a:t>-</a:t>
            </a:r>
            <a:r>
              <a:rPr lang="en-US" sz="1600" b="1" dirty="0"/>
              <a:t>defined function</a:t>
            </a:r>
            <a:r>
              <a:rPr lang="en-US" sz="1600" dirty="0"/>
              <a:t> (</a:t>
            </a:r>
            <a:r>
              <a:rPr lang="en-US" sz="1600" b="1" dirty="0"/>
              <a:t>UDF) in SQL</a:t>
            </a:r>
            <a:r>
              <a:rPr lang="en-US" sz="1600" dirty="0"/>
              <a:t> Server is a programming construct that accepts parameters, does work that typically makes use of the accepted parameters, and returns a type of result.</a:t>
            </a:r>
          </a:p>
          <a:p>
            <a:r>
              <a:rPr lang="en-US" sz="1600" dirty="0"/>
              <a:t>Types of UDF: </a:t>
            </a:r>
          </a:p>
        </p:txBody>
      </p:sp>
      <p:sp>
        <p:nvSpPr>
          <p:cNvPr id="60" name="TextBox 59">
            <a:extLst>
              <a:ext uri="{FF2B5EF4-FFF2-40B4-BE49-F238E27FC236}">
                <a16:creationId xmlns:a16="http://schemas.microsoft.com/office/drawing/2014/main" id="{D31D817E-9C7E-4D6D-A478-6EDB9E020E47}"/>
              </a:ext>
            </a:extLst>
          </p:cNvPr>
          <p:cNvSpPr txBox="1"/>
          <p:nvPr/>
        </p:nvSpPr>
        <p:spPr>
          <a:xfrm>
            <a:off x="8599327" y="869611"/>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3"/>
                </a:solidFill>
                <a:ea typeface="Open Sans" panose="020B0606030504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E438D1B2-0A21-4007-AF12-00908B4AA581}"/>
              </a:ext>
            </a:extLst>
          </p:cNvPr>
          <p:cNvSpPr txBox="1"/>
          <p:nvPr/>
        </p:nvSpPr>
        <p:spPr>
          <a:xfrm>
            <a:off x="8630882" y="1231419"/>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User Define Function</a:t>
            </a:r>
          </a:p>
        </p:txBody>
      </p:sp>
      <p:sp>
        <p:nvSpPr>
          <p:cNvPr id="62" name="TextBox 61">
            <a:extLst>
              <a:ext uri="{FF2B5EF4-FFF2-40B4-BE49-F238E27FC236}">
                <a16:creationId xmlns:a16="http://schemas.microsoft.com/office/drawing/2014/main" id="{0EB95F73-5DAD-4DA9-8906-3A5B9238CD71}"/>
              </a:ext>
            </a:extLst>
          </p:cNvPr>
          <p:cNvSpPr txBox="1"/>
          <p:nvPr/>
        </p:nvSpPr>
        <p:spPr>
          <a:xfrm>
            <a:off x="4962989" y="6151177"/>
            <a:ext cx="4025088" cy="492443"/>
          </a:xfrm>
          <a:prstGeom prst="rect">
            <a:avLst/>
          </a:prstGeom>
          <a:noFill/>
        </p:spPr>
        <p:txBody>
          <a:bodyPr wrap="square" lIns="0" tIns="0" rIns="0" bIns="0" rtlCol="0" anchor="t">
            <a:spAutoFit/>
          </a:bodyPr>
          <a:lstStyle/>
          <a:p>
            <a:pPr marL="285750" indent="-285750">
              <a:buFontTx/>
              <a:buChar char="-"/>
            </a:pPr>
            <a:r>
              <a:rPr lang="en-US" sz="1600" dirty="0"/>
              <a:t>Compile and Store and use again and again</a:t>
            </a:r>
          </a:p>
          <a:p>
            <a:pPr marL="285750" indent="-285750">
              <a:buFontTx/>
              <a:buChar char="-"/>
            </a:pPr>
            <a:r>
              <a:rPr lang="en-US" sz="1600" dirty="0"/>
              <a:t>Can have IN, INOUT, OUT multiple parameter</a:t>
            </a:r>
          </a:p>
        </p:txBody>
      </p:sp>
      <p:sp>
        <p:nvSpPr>
          <p:cNvPr id="63" name="TextBox 62">
            <a:extLst>
              <a:ext uri="{FF2B5EF4-FFF2-40B4-BE49-F238E27FC236}">
                <a16:creationId xmlns:a16="http://schemas.microsoft.com/office/drawing/2014/main" id="{FA565B24-DEA3-428A-94E6-027B339F303E}"/>
              </a:ext>
            </a:extLst>
          </p:cNvPr>
          <p:cNvSpPr txBox="1"/>
          <p:nvPr/>
        </p:nvSpPr>
        <p:spPr>
          <a:xfrm>
            <a:off x="4984448" y="5480093"/>
            <a:ext cx="2020830" cy="276999"/>
          </a:xfrm>
          <a:prstGeom prst="rect">
            <a:avLst/>
          </a:prstGeom>
          <a:noFill/>
        </p:spPr>
        <p:txBody>
          <a:bodyPr wrap="square" lIns="0" tIns="0" rIns="0" bIns="0" rtlCol="0" anchor="t">
            <a:spAutoFit/>
          </a:bodyPr>
          <a:lstStyle/>
          <a:p>
            <a:pPr>
              <a:lnSpc>
                <a:spcPct val="90000"/>
              </a:lnSpc>
            </a:pPr>
            <a:r>
              <a:rPr lang="en-IN" sz="2000" b="1" dirty="0">
                <a:solidFill>
                  <a:schemeClr val="accent1"/>
                </a:solidFill>
                <a:ea typeface="Open Sans" panose="020B0606030504020204" pitchFamily="34" charset="0"/>
                <a:cs typeface="Arial" panose="020B0604020202020204" pitchFamily="34" charset="0"/>
              </a:rPr>
              <a:t> </a:t>
            </a:r>
            <a:r>
              <a:rPr lang="en-IN" sz="2000" b="1" dirty="0">
                <a:solidFill>
                  <a:schemeClr val="accent2"/>
                </a:solidFill>
                <a:ea typeface="Open Sans" panose="020B0606030504020204" pitchFamily="34" charset="0"/>
                <a:cs typeface="Arial" panose="020B0604020202020204" pitchFamily="34" charset="0"/>
              </a:rPr>
              <a:t>2</a:t>
            </a:r>
          </a:p>
        </p:txBody>
      </p:sp>
      <p:sp>
        <p:nvSpPr>
          <p:cNvPr id="64" name="TextBox 63">
            <a:extLst>
              <a:ext uri="{FF2B5EF4-FFF2-40B4-BE49-F238E27FC236}">
                <a16:creationId xmlns:a16="http://schemas.microsoft.com/office/drawing/2014/main" id="{81B41C58-844B-43D1-B3EE-CB4D172AB87C}"/>
              </a:ext>
            </a:extLst>
          </p:cNvPr>
          <p:cNvSpPr txBox="1"/>
          <p:nvPr/>
        </p:nvSpPr>
        <p:spPr>
          <a:xfrm>
            <a:off x="4962990" y="5841901"/>
            <a:ext cx="2484732" cy="276999"/>
          </a:xfrm>
          <a:prstGeom prst="rect">
            <a:avLst/>
          </a:prstGeom>
          <a:noFill/>
        </p:spPr>
        <p:txBody>
          <a:bodyPr wrap="square" lIns="0" tIns="0" rIns="0" bIns="0" rtlCol="0" anchor="t">
            <a:spAutoFit/>
          </a:bodyPr>
          <a:lstStyle/>
          <a:p>
            <a:pPr>
              <a:lnSpc>
                <a:spcPct val="90000"/>
              </a:lnSpc>
            </a:pPr>
            <a:r>
              <a:rPr lang="en-IN" sz="2000" b="1" dirty="0">
                <a:solidFill>
                  <a:schemeClr val="accent2"/>
                </a:solidFill>
                <a:latin typeface="Arial Black" panose="020B0A04020102020204" pitchFamily="34" charset="0"/>
                <a:ea typeface="Open Sans" panose="020B0606030504020204" pitchFamily="34" charset="0"/>
                <a:cs typeface="Arial" panose="020B0604020202020204" pitchFamily="34" charset="0"/>
              </a:rPr>
              <a:t>Stored Procedure</a:t>
            </a:r>
          </a:p>
        </p:txBody>
      </p:sp>
      <p:sp>
        <p:nvSpPr>
          <p:cNvPr id="65" name="Oval 64">
            <a:extLst>
              <a:ext uri="{FF2B5EF4-FFF2-40B4-BE49-F238E27FC236}">
                <a16:creationId xmlns:a16="http://schemas.microsoft.com/office/drawing/2014/main" id="{C7513383-8688-4CF1-8909-F864AC64E927}"/>
              </a:ext>
            </a:extLst>
          </p:cNvPr>
          <p:cNvSpPr/>
          <p:nvPr/>
        </p:nvSpPr>
        <p:spPr>
          <a:xfrm>
            <a:off x="4861284" y="3640854"/>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C7513383-8688-4CF1-8909-F864AC64E927}"/>
              </a:ext>
            </a:extLst>
          </p:cNvPr>
          <p:cNvSpPr/>
          <p:nvPr/>
        </p:nvSpPr>
        <p:spPr>
          <a:xfrm>
            <a:off x="6584068" y="3760129"/>
            <a:ext cx="253515" cy="232963"/>
          </a:xfrm>
          <a:prstGeom prst="ellipse">
            <a:avLst/>
          </a:prstGeom>
          <a:solidFill>
            <a:schemeClr val="accent1"/>
          </a:solidFill>
          <a:ln w="127000">
            <a:gradFill>
              <a:gsLst>
                <a:gs pos="0">
                  <a:schemeClr val="bg1"/>
                </a:gs>
                <a:gs pos="100000">
                  <a:schemeClr val="bg1">
                    <a:lumMod val="9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38D1B2-0A21-4007-AF12-00908B4AA581}"/>
              </a:ext>
            </a:extLst>
          </p:cNvPr>
          <p:cNvSpPr txBox="1"/>
          <p:nvPr/>
        </p:nvSpPr>
        <p:spPr>
          <a:xfrm>
            <a:off x="8996885" y="3084623"/>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Scaler UDF</a:t>
            </a:r>
          </a:p>
        </p:txBody>
      </p:sp>
      <p:sp>
        <p:nvSpPr>
          <p:cNvPr id="69" name="TextBox 68">
            <a:extLst>
              <a:ext uri="{FF2B5EF4-FFF2-40B4-BE49-F238E27FC236}">
                <a16:creationId xmlns:a16="http://schemas.microsoft.com/office/drawing/2014/main" id="{E438D1B2-0A21-4007-AF12-00908B4AA581}"/>
              </a:ext>
            </a:extLst>
          </p:cNvPr>
          <p:cNvSpPr txBox="1"/>
          <p:nvPr/>
        </p:nvSpPr>
        <p:spPr>
          <a:xfrm>
            <a:off x="9008815" y="3467986"/>
            <a:ext cx="2954585" cy="276999"/>
          </a:xfrm>
          <a:prstGeom prst="rect">
            <a:avLst/>
          </a:prstGeom>
          <a:noFill/>
        </p:spPr>
        <p:txBody>
          <a:bodyPr wrap="square" lIns="0" tIns="0" rIns="0" bIns="0" rtlCol="0" anchor="t">
            <a:spAutoFit/>
          </a:bodyPr>
          <a:lstStyle/>
          <a:p>
            <a:pPr>
              <a:lnSpc>
                <a:spcPct val="90000"/>
              </a:lnSpc>
            </a:pPr>
            <a:r>
              <a:rPr lang="en-IN" sz="2000" b="1" dirty="0">
                <a:solidFill>
                  <a:schemeClr val="accent3"/>
                </a:solidFill>
                <a:latin typeface="Arial Black" panose="020B0A04020102020204" pitchFamily="34" charset="0"/>
                <a:ea typeface="Open Sans" panose="020B0606030504020204" pitchFamily="34" charset="0"/>
                <a:cs typeface="Arial" panose="020B0604020202020204" pitchFamily="34" charset="0"/>
              </a:rPr>
              <a:t>Table UDF</a:t>
            </a:r>
          </a:p>
        </p:txBody>
      </p:sp>
    </p:spTree>
    <p:extLst>
      <p:ext uri="{BB962C8B-B14F-4D97-AF65-F5344CB8AC3E}">
        <p14:creationId xmlns:p14="http://schemas.microsoft.com/office/powerpoint/2010/main" val="14980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User Defined Function ( UDF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7" name="Freeform: Shape 43">
            <a:extLst>
              <a:ext uri="{FF2B5EF4-FFF2-40B4-BE49-F238E27FC236}">
                <a16:creationId xmlns:a16="http://schemas.microsoft.com/office/drawing/2014/main" id="{407DAA7D-80ED-4684-BC1F-AC12A3BA2A71}"/>
              </a:ext>
            </a:extLst>
          </p:cNvPr>
          <p:cNvSpPr>
            <a:spLocks/>
          </p:cNvSpPr>
          <p:nvPr/>
        </p:nvSpPr>
        <p:spPr bwMode="auto">
          <a:xfrm>
            <a:off x="1779587" y="2693988"/>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70" name="Freeform: Shape 76">
            <a:extLst>
              <a:ext uri="{FF2B5EF4-FFF2-40B4-BE49-F238E27FC236}">
                <a16:creationId xmlns:a16="http://schemas.microsoft.com/office/drawing/2014/main" id="{1FDAA983-DA5F-4707-AF23-292FB0B72E1D}"/>
              </a:ext>
            </a:extLst>
          </p:cNvPr>
          <p:cNvSpPr>
            <a:spLocks/>
          </p:cNvSpPr>
          <p:nvPr/>
        </p:nvSpPr>
        <p:spPr bwMode="auto">
          <a:xfrm>
            <a:off x="5357456" y="3821113"/>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nvGrpSpPr>
          <p:cNvPr id="71" name="Group 70">
            <a:extLst>
              <a:ext uri="{FF2B5EF4-FFF2-40B4-BE49-F238E27FC236}">
                <a16:creationId xmlns:a16="http://schemas.microsoft.com/office/drawing/2014/main" id="{EC014EF9-CE79-447B-B99A-FA7D6F0FD276}"/>
              </a:ext>
            </a:extLst>
          </p:cNvPr>
          <p:cNvGrpSpPr/>
          <p:nvPr/>
        </p:nvGrpSpPr>
        <p:grpSpPr>
          <a:xfrm>
            <a:off x="2431359" y="3003064"/>
            <a:ext cx="2732417" cy="615553"/>
            <a:chOff x="2339284" y="2952264"/>
            <a:chExt cx="2732417" cy="615553"/>
          </a:xfrm>
        </p:grpSpPr>
        <p:sp>
          <p:nvSpPr>
            <p:cNvPr id="72" name="TextBox 71">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73" name="TextBox 72">
              <a:extLst>
                <a:ext uri="{FF2B5EF4-FFF2-40B4-BE49-F238E27FC236}">
                  <a16:creationId xmlns:a16="http://schemas.microsoft.com/office/drawing/2014/main" id="{C531D543-6283-480C-9906-74460C09187F}"/>
                </a:ext>
              </a:extLst>
            </p:cNvPr>
            <p:cNvSpPr txBox="1"/>
            <p:nvPr/>
          </p:nvSpPr>
          <p:spPr>
            <a:xfrm>
              <a:off x="3070076" y="3059985"/>
              <a:ext cx="2001625" cy="400110"/>
            </a:xfrm>
            <a:prstGeom prst="rect">
              <a:avLst/>
            </a:prstGeom>
            <a:noFill/>
          </p:spPr>
          <p:txBody>
            <a:bodyPr wrap="square" rtlCol="0" anchor="ctr">
              <a:spAutoFit/>
            </a:bodyPr>
            <a:lstStyle/>
            <a:p>
              <a:r>
                <a:rPr lang="en-IN" sz="2000" b="1" dirty="0">
                  <a:solidFill>
                    <a:schemeClr val="bg1"/>
                  </a:solidFill>
                  <a:cs typeface="Segoe UI Light" panose="020B0502040204020203" pitchFamily="34" charset="0"/>
                </a:rPr>
                <a:t>SCALER UDF</a:t>
              </a:r>
              <a:endParaRPr lang="en-IN" sz="2000" b="1" dirty="0">
                <a:solidFill>
                  <a:schemeClr val="bg1"/>
                </a:solidFill>
              </a:endParaRPr>
            </a:p>
          </p:txBody>
        </p:sp>
      </p:grpSp>
      <p:grpSp>
        <p:nvGrpSpPr>
          <p:cNvPr id="74" name="Group 73">
            <a:extLst>
              <a:ext uri="{FF2B5EF4-FFF2-40B4-BE49-F238E27FC236}">
                <a16:creationId xmlns:a16="http://schemas.microsoft.com/office/drawing/2014/main" id="{36EFFE49-1A37-41F4-B53D-E332509B8D24}"/>
              </a:ext>
            </a:extLst>
          </p:cNvPr>
          <p:cNvGrpSpPr/>
          <p:nvPr/>
        </p:nvGrpSpPr>
        <p:grpSpPr>
          <a:xfrm>
            <a:off x="6870091" y="4143261"/>
            <a:ext cx="2787369" cy="615553"/>
            <a:chOff x="6778016" y="4143261"/>
            <a:chExt cx="2787369" cy="615553"/>
          </a:xfrm>
        </p:grpSpPr>
        <p:sp>
          <p:nvSpPr>
            <p:cNvPr id="75" name="TextBox 74">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76" name="TextBox 75">
              <a:extLst>
                <a:ext uri="{FF2B5EF4-FFF2-40B4-BE49-F238E27FC236}">
                  <a16:creationId xmlns:a16="http://schemas.microsoft.com/office/drawing/2014/main" id="{58175713-F0EF-4A2A-98A2-F8DADA739ABE}"/>
                </a:ext>
              </a:extLst>
            </p:cNvPr>
            <p:cNvSpPr txBox="1"/>
            <p:nvPr/>
          </p:nvSpPr>
          <p:spPr>
            <a:xfrm>
              <a:off x="6778016" y="4250982"/>
              <a:ext cx="2001625" cy="400110"/>
            </a:xfrm>
            <a:prstGeom prst="rect">
              <a:avLst/>
            </a:prstGeom>
            <a:noFill/>
          </p:spPr>
          <p:txBody>
            <a:bodyPr wrap="square" rtlCol="0" anchor="ctr">
              <a:spAutoFit/>
            </a:bodyPr>
            <a:lstStyle/>
            <a:p>
              <a:pPr algn="r"/>
              <a:r>
                <a:rPr lang="en-IN" sz="2000" b="1" dirty="0">
                  <a:solidFill>
                    <a:schemeClr val="bg1"/>
                  </a:solidFill>
                </a:rPr>
                <a:t>TABLE UDF</a:t>
              </a:r>
            </a:p>
          </p:txBody>
        </p:sp>
      </p:grpSp>
      <p:sp>
        <p:nvSpPr>
          <p:cNvPr id="77" name="Rectangle 76">
            <a:extLst>
              <a:ext uri="{FF2B5EF4-FFF2-40B4-BE49-F238E27FC236}">
                <a16:creationId xmlns:a16="http://schemas.microsoft.com/office/drawing/2014/main" id="{26FF2654-4FEB-4601-9DBC-CE9129C9BAFA}"/>
              </a:ext>
            </a:extLst>
          </p:cNvPr>
          <p:cNvSpPr/>
          <p:nvPr/>
        </p:nvSpPr>
        <p:spPr>
          <a:xfrm>
            <a:off x="1099933" y="4118890"/>
            <a:ext cx="3904461" cy="1723549"/>
          </a:xfrm>
          <a:prstGeom prst="rect">
            <a:avLst/>
          </a:prstGeom>
        </p:spPr>
        <p:txBody>
          <a:bodyPr wrap="square" lIns="0" tIns="0" rIns="0" bIns="0" anchor="t">
            <a:spAutoFit/>
          </a:bodyPr>
          <a:lstStyle/>
          <a:p>
            <a:r>
              <a:rPr lang="en-US" sz="1600" b="1" dirty="0"/>
              <a:t>Scalar</a:t>
            </a:r>
            <a:r>
              <a:rPr lang="en-US" sz="1600" dirty="0"/>
              <a:t> UDFs are </a:t>
            </a:r>
            <a:r>
              <a:rPr lang="en-US" sz="1600" b="1" dirty="0"/>
              <a:t>user</a:t>
            </a:r>
            <a:r>
              <a:rPr lang="en-US" sz="1600" dirty="0"/>
              <a:t>-</a:t>
            </a:r>
            <a:r>
              <a:rPr lang="en-US" sz="1600" b="1" dirty="0"/>
              <a:t>defined functions</a:t>
            </a:r>
            <a:r>
              <a:rPr lang="en-US" sz="1600" dirty="0"/>
              <a:t> which accept multiple input parameters and result exactly one </a:t>
            </a:r>
            <a:r>
              <a:rPr lang="en-US" sz="1600" b="1" dirty="0"/>
              <a:t>scalar</a:t>
            </a:r>
            <a:r>
              <a:rPr lang="en-US" sz="1600" dirty="0"/>
              <a:t> value. These </a:t>
            </a:r>
            <a:r>
              <a:rPr lang="en-US" sz="1600" b="1" dirty="0"/>
              <a:t>functions</a:t>
            </a:r>
            <a:r>
              <a:rPr lang="en-US" sz="1600" dirty="0"/>
              <a:t> allow the developer to encapsulate complex algorithms into manageable, reusable code which can then be nested within the field list of a SELECT statement.</a:t>
            </a:r>
            <a:endParaRPr lang="en-IN" sz="16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id="{AE7FF6D1-FF11-4F1E-8DA5-7E792A828F0A}"/>
              </a:ext>
            </a:extLst>
          </p:cNvPr>
          <p:cNvSpPr/>
          <p:nvPr/>
        </p:nvSpPr>
        <p:spPr>
          <a:xfrm>
            <a:off x="7205180" y="1224925"/>
            <a:ext cx="4348592" cy="2708434"/>
          </a:xfrm>
          <a:prstGeom prst="rect">
            <a:avLst/>
          </a:prstGeom>
        </p:spPr>
        <p:txBody>
          <a:bodyPr wrap="square" lIns="0" tIns="0" rIns="0" bIns="0" anchor="t">
            <a:spAutoFit/>
          </a:bodyPr>
          <a:lstStyle/>
          <a:p>
            <a:r>
              <a:rPr lang="en-US" sz="1600" dirty="0"/>
              <a:t>A table UDF is a user-defined function that returns data of a table type. The return type of a table-valued function is a table, therefore, you can use the table-valued function just like you would use a table.</a:t>
            </a:r>
          </a:p>
          <a:p>
            <a:r>
              <a:rPr lang="en-US" sz="1600" dirty="0"/>
              <a:t>Syntax:</a:t>
            </a:r>
          </a:p>
          <a:p>
            <a:endParaRPr lang="en-US" sz="1600" dirty="0"/>
          </a:p>
          <a:p>
            <a:r>
              <a:rPr lang="en-US" sz="1600" dirty="0"/>
              <a:t>CREATE FUNCTION funcname(p1 type)</a:t>
            </a:r>
          </a:p>
          <a:p>
            <a:r>
              <a:rPr lang="en-US" sz="1600" dirty="0"/>
              <a:t>DEFAULT SCHEMA </a:t>
            </a:r>
            <a:r>
              <a:rPr lang="en-US" sz="1600" dirty="0" err="1"/>
              <a:t>schemaname</a:t>
            </a:r>
            <a:endParaRPr lang="en-US" sz="1600" dirty="0"/>
          </a:p>
          <a:p>
            <a:r>
              <a:rPr lang="en-US" sz="1600" dirty="0"/>
              <a:t>AS BEGIN</a:t>
            </a:r>
          </a:p>
          <a:p>
            <a:endParaRPr lang="en-US" sz="1600" dirty="0"/>
          </a:p>
          <a:p>
            <a:r>
              <a:rPr lang="en-US" sz="1600" dirty="0"/>
              <a:t>END;</a:t>
            </a:r>
          </a:p>
        </p:txBody>
      </p:sp>
      <p:grpSp>
        <p:nvGrpSpPr>
          <p:cNvPr id="81" name="Group 80">
            <a:extLst>
              <a:ext uri="{FF2B5EF4-FFF2-40B4-BE49-F238E27FC236}">
                <a16:creationId xmlns:a16="http://schemas.microsoft.com/office/drawing/2014/main" id="{806CCD92-1C14-41BE-A61E-DA1013DD1EAC}"/>
              </a:ext>
            </a:extLst>
          </p:cNvPr>
          <p:cNvGrpSpPr/>
          <p:nvPr/>
        </p:nvGrpSpPr>
        <p:grpSpPr>
          <a:xfrm>
            <a:off x="4657191" y="1088533"/>
            <a:ext cx="2733365" cy="5566551"/>
            <a:chOff x="4657191" y="1088533"/>
            <a:chExt cx="2733365" cy="5566551"/>
          </a:xfrm>
        </p:grpSpPr>
        <p:sp>
          <p:nvSpPr>
            <p:cNvPr id="82" name="Oval 81">
              <a:extLst>
                <a:ext uri="{FF2B5EF4-FFF2-40B4-BE49-F238E27FC236}">
                  <a16:creationId xmlns:a16="http://schemas.microsoft.com/office/drawing/2014/main" id="{574E5AE5-4E00-4B42-B701-AB6FC1FD5E6E}"/>
                </a:ext>
              </a:extLst>
            </p:cNvPr>
            <p:cNvSpPr/>
            <p:nvPr/>
          </p:nvSpPr>
          <p:spPr>
            <a:xfrm>
              <a:off x="4798268" y="5965210"/>
              <a:ext cx="2592288" cy="689874"/>
            </a:xfrm>
            <a:prstGeom prst="ellipse">
              <a:avLst/>
            </a:prstGeom>
            <a:gradFill>
              <a:gsLst>
                <a:gs pos="100000">
                  <a:schemeClr val="accent2"/>
                </a:gs>
                <a:gs pos="0">
                  <a:schemeClr val="accent2">
                    <a:lumMod val="50000"/>
                  </a:schemeClr>
                </a:gs>
              </a:gsLst>
              <a:lin ang="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3" name="Freeform 7">
              <a:extLst>
                <a:ext uri="{FF2B5EF4-FFF2-40B4-BE49-F238E27FC236}">
                  <a16:creationId xmlns:a16="http://schemas.microsoft.com/office/drawing/2014/main" id="{EB1A9CB6-DCB6-4E58-B636-F774B3001113}"/>
                </a:ext>
              </a:extLst>
            </p:cNvPr>
            <p:cNvSpPr>
              <a:spLocks/>
            </p:cNvSpPr>
            <p:nvPr/>
          </p:nvSpPr>
          <p:spPr bwMode="auto">
            <a:xfrm>
              <a:off x="4657191" y="2105085"/>
              <a:ext cx="593515" cy="576152"/>
            </a:xfrm>
            <a:custGeom>
              <a:avLst/>
              <a:gdLst>
                <a:gd name="T0" fmla="*/ 193 w 196"/>
                <a:gd name="T1" fmla="*/ 187 h 190"/>
                <a:gd name="T2" fmla="*/ 184 w 196"/>
                <a:gd name="T3" fmla="*/ 188 h 190"/>
                <a:gd name="T4" fmla="*/ 3 w 196"/>
                <a:gd name="T5" fmla="*/ 13 h 190"/>
                <a:gd name="T6" fmla="*/ 3 w 196"/>
                <a:gd name="T7" fmla="*/ 3 h 190"/>
                <a:gd name="T8" fmla="*/ 3 w 196"/>
                <a:gd name="T9" fmla="*/ 3 h 190"/>
                <a:gd name="T10" fmla="*/ 13 w 196"/>
                <a:gd name="T11" fmla="*/ 2 h 190"/>
                <a:gd name="T12" fmla="*/ 194 w 196"/>
                <a:gd name="T13" fmla="*/ 177 h 190"/>
                <a:gd name="T14" fmla="*/ 193 w 196"/>
                <a:gd name="T15" fmla="*/ 187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90">
                  <a:moveTo>
                    <a:pt x="193" y="187"/>
                  </a:moveTo>
                  <a:cubicBezTo>
                    <a:pt x="191" y="190"/>
                    <a:pt x="186" y="190"/>
                    <a:pt x="184" y="188"/>
                  </a:cubicBezTo>
                  <a:cubicBezTo>
                    <a:pt x="3" y="13"/>
                    <a:pt x="3" y="13"/>
                    <a:pt x="3" y="13"/>
                  </a:cubicBezTo>
                  <a:cubicBezTo>
                    <a:pt x="0" y="10"/>
                    <a:pt x="0" y="6"/>
                    <a:pt x="3" y="3"/>
                  </a:cubicBezTo>
                  <a:cubicBezTo>
                    <a:pt x="3" y="3"/>
                    <a:pt x="3" y="3"/>
                    <a:pt x="3" y="3"/>
                  </a:cubicBezTo>
                  <a:cubicBezTo>
                    <a:pt x="6" y="0"/>
                    <a:pt x="10" y="0"/>
                    <a:pt x="13" y="2"/>
                  </a:cubicBezTo>
                  <a:cubicBezTo>
                    <a:pt x="194" y="177"/>
                    <a:pt x="194" y="177"/>
                    <a:pt x="194" y="177"/>
                  </a:cubicBezTo>
                  <a:cubicBezTo>
                    <a:pt x="196" y="180"/>
                    <a:pt x="196" y="184"/>
                    <a:pt x="193" y="187"/>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4" name="Freeform 8">
              <a:extLst>
                <a:ext uri="{FF2B5EF4-FFF2-40B4-BE49-F238E27FC236}">
                  <a16:creationId xmlns:a16="http://schemas.microsoft.com/office/drawing/2014/main" id="{8EBCC48D-70CB-4847-AC8D-4DC7373E4FDB}"/>
                </a:ext>
              </a:extLst>
            </p:cNvPr>
            <p:cNvSpPr>
              <a:spLocks/>
            </p:cNvSpPr>
            <p:nvPr/>
          </p:nvSpPr>
          <p:spPr bwMode="auto">
            <a:xfrm>
              <a:off x="5178095" y="5872955"/>
              <a:ext cx="677174" cy="524061"/>
            </a:xfrm>
            <a:custGeom>
              <a:avLst/>
              <a:gdLst>
                <a:gd name="T0" fmla="*/ 429 w 429"/>
                <a:gd name="T1" fmla="*/ 41 h 332"/>
                <a:gd name="T2" fmla="*/ 429 w 429"/>
                <a:gd name="T3" fmla="*/ 208 h 332"/>
                <a:gd name="T4" fmla="*/ 337 w 429"/>
                <a:gd name="T5" fmla="*/ 240 h 332"/>
                <a:gd name="T6" fmla="*/ 307 w 429"/>
                <a:gd name="T7" fmla="*/ 225 h 332"/>
                <a:gd name="T8" fmla="*/ 215 w 429"/>
                <a:gd name="T9" fmla="*/ 298 h 332"/>
                <a:gd name="T10" fmla="*/ 29 w 429"/>
                <a:gd name="T11" fmla="*/ 332 h 332"/>
                <a:gd name="T12" fmla="*/ 0 w 429"/>
                <a:gd name="T13" fmla="*/ 294 h 332"/>
                <a:gd name="T14" fmla="*/ 228 w 429"/>
                <a:gd name="T15" fmla="*/ 142 h 332"/>
                <a:gd name="T16" fmla="*/ 291 w 429"/>
                <a:gd name="T17" fmla="*/ 0 h 332"/>
                <a:gd name="T18" fmla="*/ 429 w 429"/>
                <a:gd name="T1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332">
                  <a:moveTo>
                    <a:pt x="429" y="41"/>
                  </a:moveTo>
                  <a:lnTo>
                    <a:pt x="429" y="208"/>
                  </a:lnTo>
                  <a:lnTo>
                    <a:pt x="337" y="240"/>
                  </a:lnTo>
                  <a:lnTo>
                    <a:pt x="307" y="225"/>
                  </a:lnTo>
                  <a:lnTo>
                    <a:pt x="215" y="298"/>
                  </a:lnTo>
                  <a:lnTo>
                    <a:pt x="29" y="332"/>
                  </a:lnTo>
                  <a:lnTo>
                    <a:pt x="0" y="294"/>
                  </a:lnTo>
                  <a:lnTo>
                    <a:pt x="228" y="142"/>
                  </a:lnTo>
                  <a:lnTo>
                    <a:pt x="291" y="0"/>
                  </a:lnTo>
                  <a:lnTo>
                    <a:pt x="429" y="4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5" name="Freeform 9">
              <a:extLst>
                <a:ext uri="{FF2B5EF4-FFF2-40B4-BE49-F238E27FC236}">
                  <a16:creationId xmlns:a16="http://schemas.microsoft.com/office/drawing/2014/main" id="{6005ECD5-EBB9-411B-8D98-ABA9F5398323}"/>
                </a:ext>
              </a:extLst>
            </p:cNvPr>
            <p:cNvSpPr>
              <a:spLocks/>
            </p:cNvSpPr>
            <p:nvPr/>
          </p:nvSpPr>
          <p:spPr bwMode="auto">
            <a:xfrm>
              <a:off x="6281464" y="5943987"/>
              <a:ext cx="303071" cy="538268"/>
            </a:xfrm>
            <a:custGeom>
              <a:avLst/>
              <a:gdLst>
                <a:gd name="T0" fmla="*/ 20 w 192"/>
                <a:gd name="T1" fmla="*/ 11 h 341"/>
                <a:gd name="T2" fmla="*/ 0 w 192"/>
                <a:gd name="T3" fmla="*/ 264 h 341"/>
                <a:gd name="T4" fmla="*/ 56 w 192"/>
                <a:gd name="T5" fmla="*/ 341 h 341"/>
                <a:gd name="T6" fmla="*/ 129 w 192"/>
                <a:gd name="T7" fmla="*/ 341 h 341"/>
                <a:gd name="T8" fmla="*/ 192 w 192"/>
                <a:gd name="T9" fmla="*/ 270 h 341"/>
                <a:gd name="T10" fmla="*/ 152 w 192"/>
                <a:gd name="T11" fmla="*/ 0 h 341"/>
                <a:gd name="T12" fmla="*/ 20 w 192"/>
                <a:gd name="T13" fmla="*/ 11 h 341"/>
              </a:gdLst>
              <a:ahLst/>
              <a:cxnLst>
                <a:cxn ang="0">
                  <a:pos x="T0" y="T1"/>
                </a:cxn>
                <a:cxn ang="0">
                  <a:pos x="T2" y="T3"/>
                </a:cxn>
                <a:cxn ang="0">
                  <a:pos x="T4" y="T5"/>
                </a:cxn>
                <a:cxn ang="0">
                  <a:pos x="T6" y="T7"/>
                </a:cxn>
                <a:cxn ang="0">
                  <a:pos x="T8" y="T9"/>
                </a:cxn>
                <a:cxn ang="0">
                  <a:pos x="T10" y="T11"/>
                </a:cxn>
                <a:cxn ang="0">
                  <a:pos x="T12" y="T13"/>
                </a:cxn>
              </a:cxnLst>
              <a:rect l="0" t="0" r="r" b="b"/>
              <a:pathLst>
                <a:path w="192" h="341">
                  <a:moveTo>
                    <a:pt x="20" y="11"/>
                  </a:moveTo>
                  <a:lnTo>
                    <a:pt x="0" y="264"/>
                  </a:lnTo>
                  <a:lnTo>
                    <a:pt x="56" y="341"/>
                  </a:lnTo>
                  <a:lnTo>
                    <a:pt x="129" y="341"/>
                  </a:lnTo>
                  <a:lnTo>
                    <a:pt x="192" y="270"/>
                  </a:lnTo>
                  <a:lnTo>
                    <a:pt x="152" y="0"/>
                  </a:lnTo>
                  <a:lnTo>
                    <a:pt x="20" y="11"/>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6" name="Freeform 10">
              <a:extLst>
                <a:ext uri="{FF2B5EF4-FFF2-40B4-BE49-F238E27FC236}">
                  <a16:creationId xmlns:a16="http://schemas.microsoft.com/office/drawing/2014/main" id="{3A8D0BA7-246D-4C06-9B28-EE0022ABA782}"/>
                </a:ext>
              </a:extLst>
            </p:cNvPr>
            <p:cNvSpPr>
              <a:spLocks/>
            </p:cNvSpPr>
            <p:nvPr/>
          </p:nvSpPr>
          <p:spPr bwMode="auto">
            <a:xfrm>
              <a:off x="5676900" y="1127996"/>
              <a:ext cx="855545" cy="1371714"/>
            </a:xfrm>
            <a:custGeom>
              <a:avLst/>
              <a:gdLst>
                <a:gd name="T0" fmla="*/ 93 w 283"/>
                <a:gd name="T1" fmla="*/ 232 h 453"/>
                <a:gd name="T2" fmla="*/ 63 w 283"/>
                <a:gd name="T3" fmla="*/ 226 h 453"/>
                <a:gd name="T4" fmla="*/ 53 w 283"/>
                <a:gd name="T5" fmla="*/ 201 h 453"/>
                <a:gd name="T6" fmla="*/ 48 w 283"/>
                <a:gd name="T7" fmla="*/ 198 h 453"/>
                <a:gd name="T8" fmla="*/ 50 w 283"/>
                <a:gd name="T9" fmla="*/ 189 h 453"/>
                <a:gd name="T10" fmla="*/ 45 w 283"/>
                <a:gd name="T11" fmla="*/ 187 h 453"/>
                <a:gd name="T12" fmla="*/ 42 w 283"/>
                <a:gd name="T13" fmla="*/ 173 h 453"/>
                <a:gd name="T14" fmla="*/ 28 w 283"/>
                <a:gd name="T15" fmla="*/ 165 h 453"/>
                <a:gd name="T16" fmla="*/ 41 w 283"/>
                <a:gd name="T17" fmla="*/ 123 h 453"/>
                <a:gd name="T18" fmla="*/ 32 w 283"/>
                <a:gd name="T19" fmla="*/ 105 h 453"/>
                <a:gd name="T20" fmla="*/ 39 w 283"/>
                <a:gd name="T21" fmla="*/ 53 h 453"/>
                <a:gd name="T22" fmla="*/ 136 w 283"/>
                <a:gd name="T23" fmla="*/ 6 h 453"/>
                <a:gd name="T24" fmla="*/ 208 w 283"/>
                <a:gd name="T25" fmla="*/ 121 h 453"/>
                <a:gd name="T26" fmla="*/ 188 w 283"/>
                <a:gd name="T27" fmla="*/ 255 h 453"/>
                <a:gd name="T28" fmla="*/ 275 w 283"/>
                <a:gd name="T29" fmla="*/ 394 h 453"/>
                <a:gd name="T30" fmla="*/ 0 w 283"/>
                <a:gd name="T31" fmla="*/ 453 h 453"/>
                <a:gd name="T32" fmla="*/ 43 w 283"/>
                <a:gd name="T33" fmla="*/ 347 h 453"/>
                <a:gd name="T34" fmla="*/ 93 w 283"/>
                <a:gd name="T35" fmla="*/ 2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453">
                  <a:moveTo>
                    <a:pt x="93" y="232"/>
                  </a:moveTo>
                  <a:cubicBezTo>
                    <a:pt x="93" y="232"/>
                    <a:pt x="70" y="230"/>
                    <a:pt x="63" y="226"/>
                  </a:cubicBezTo>
                  <a:cubicBezTo>
                    <a:pt x="57" y="223"/>
                    <a:pt x="53" y="201"/>
                    <a:pt x="53" y="201"/>
                  </a:cubicBezTo>
                  <a:cubicBezTo>
                    <a:pt x="48" y="198"/>
                    <a:pt x="48" y="198"/>
                    <a:pt x="48" y="198"/>
                  </a:cubicBezTo>
                  <a:cubicBezTo>
                    <a:pt x="50" y="189"/>
                    <a:pt x="50" y="189"/>
                    <a:pt x="50" y="189"/>
                  </a:cubicBezTo>
                  <a:cubicBezTo>
                    <a:pt x="45" y="187"/>
                    <a:pt x="45" y="187"/>
                    <a:pt x="45" y="187"/>
                  </a:cubicBezTo>
                  <a:cubicBezTo>
                    <a:pt x="42" y="173"/>
                    <a:pt x="42" y="173"/>
                    <a:pt x="42" y="173"/>
                  </a:cubicBezTo>
                  <a:cubicBezTo>
                    <a:pt x="42" y="173"/>
                    <a:pt x="24" y="174"/>
                    <a:pt x="28" y="165"/>
                  </a:cubicBezTo>
                  <a:cubicBezTo>
                    <a:pt x="32" y="156"/>
                    <a:pt x="44" y="126"/>
                    <a:pt x="41" y="123"/>
                  </a:cubicBezTo>
                  <a:cubicBezTo>
                    <a:pt x="38" y="119"/>
                    <a:pt x="32" y="117"/>
                    <a:pt x="32" y="105"/>
                  </a:cubicBezTo>
                  <a:cubicBezTo>
                    <a:pt x="32" y="94"/>
                    <a:pt x="34" y="67"/>
                    <a:pt x="39" y="53"/>
                  </a:cubicBezTo>
                  <a:cubicBezTo>
                    <a:pt x="44" y="38"/>
                    <a:pt x="72" y="0"/>
                    <a:pt x="136" y="6"/>
                  </a:cubicBezTo>
                  <a:cubicBezTo>
                    <a:pt x="199" y="12"/>
                    <a:pt x="215" y="80"/>
                    <a:pt x="208" y="121"/>
                  </a:cubicBezTo>
                  <a:cubicBezTo>
                    <a:pt x="202" y="161"/>
                    <a:pt x="174" y="209"/>
                    <a:pt x="188" y="255"/>
                  </a:cubicBezTo>
                  <a:cubicBezTo>
                    <a:pt x="202" y="301"/>
                    <a:pt x="283" y="269"/>
                    <a:pt x="275" y="394"/>
                  </a:cubicBezTo>
                  <a:cubicBezTo>
                    <a:pt x="0" y="453"/>
                    <a:pt x="0" y="453"/>
                    <a:pt x="0" y="453"/>
                  </a:cubicBezTo>
                  <a:cubicBezTo>
                    <a:pt x="0" y="453"/>
                    <a:pt x="14" y="383"/>
                    <a:pt x="43" y="347"/>
                  </a:cubicBezTo>
                  <a:cubicBezTo>
                    <a:pt x="43" y="347"/>
                    <a:pt x="114" y="272"/>
                    <a:pt x="93" y="23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7" name="Freeform 11">
              <a:extLst>
                <a:ext uri="{FF2B5EF4-FFF2-40B4-BE49-F238E27FC236}">
                  <a16:creationId xmlns:a16="http://schemas.microsoft.com/office/drawing/2014/main" id="{6A85F2DF-E0E7-4730-8D32-5214E1DEC02A}"/>
                </a:ext>
              </a:extLst>
            </p:cNvPr>
            <p:cNvSpPr>
              <a:spLocks/>
            </p:cNvSpPr>
            <p:nvPr/>
          </p:nvSpPr>
          <p:spPr bwMode="auto">
            <a:xfrm>
              <a:off x="5078650" y="2650490"/>
              <a:ext cx="148670" cy="248578"/>
            </a:xfrm>
            <a:custGeom>
              <a:avLst/>
              <a:gdLst>
                <a:gd name="T0" fmla="*/ 13 w 49"/>
                <a:gd name="T1" fmla="*/ 81 h 85"/>
                <a:gd name="T2" fmla="*/ 0 w 49"/>
                <a:gd name="T3" fmla="*/ 85 h 85"/>
                <a:gd name="T4" fmla="*/ 6 w 49"/>
                <a:gd name="T5" fmla="*/ 44 h 85"/>
                <a:gd name="T6" fmla="*/ 36 w 49"/>
                <a:gd name="T7" fmla="*/ 6 h 85"/>
                <a:gd name="T8" fmla="*/ 49 w 49"/>
                <a:gd name="T9" fmla="*/ 7 h 85"/>
                <a:gd name="T10" fmla="*/ 28 w 49"/>
                <a:gd name="T11" fmla="*/ 81 h 85"/>
                <a:gd name="T12" fmla="*/ 13 w 49"/>
                <a:gd name="T13" fmla="*/ 81 h 85"/>
              </a:gdLst>
              <a:ahLst/>
              <a:cxnLst>
                <a:cxn ang="0">
                  <a:pos x="T0" y="T1"/>
                </a:cxn>
                <a:cxn ang="0">
                  <a:pos x="T2" y="T3"/>
                </a:cxn>
                <a:cxn ang="0">
                  <a:pos x="T4" y="T5"/>
                </a:cxn>
                <a:cxn ang="0">
                  <a:pos x="T6" y="T7"/>
                </a:cxn>
                <a:cxn ang="0">
                  <a:pos x="T8" y="T9"/>
                </a:cxn>
                <a:cxn ang="0">
                  <a:pos x="T10" y="T11"/>
                </a:cxn>
                <a:cxn ang="0">
                  <a:pos x="T12" y="T13"/>
                </a:cxn>
              </a:cxnLst>
              <a:rect l="0" t="0" r="r" b="b"/>
              <a:pathLst>
                <a:path w="49" h="85">
                  <a:moveTo>
                    <a:pt x="13" y="81"/>
                  </a:moveTo>
                  <a:cubicBezTo>
                    <a:pt x="0" y="85"/>
                    <a:pt x="0" y="85"/>
                    <a:pt x="0" y="85"/>
                  </a:cubicBezTo>
                  <a:cubicBezTo>
                    <a:pt x="0" y="85"/>
                    <a:pt x="6" y="46"/>
                    <a:pt x="6" y="44"/>
                  </a:cubicBezTo>
                  <a:cubicBezTo>
                    <a:pt x="7" y="41"/>
                    <a:pt x="29" y="8"/>
                    <a:pt x="36" y="6"/>
                  </a:cubicBezTo>
                  <a:cubicBezTo>
                    <a:pt x="44" y="4"/>
                    <a:pt x="49" y="0"/>
                    <a:pt x="49" y="7"/>
                  </a:cubicBezTo>
                  <a:cubicBezTo>
                    <a:pt x="49" y="15"/>
                    <a:pt x="28" y="81"/>
                    <a:pt x="28" y="81"/>
                  </a:cubicBezTo>
                  <a:lnTo>
                    <a:pt x="13" y="81"/>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8" name="Freeform 12">
              <a:extLst>
                <a:ext uri="{FF2B5EF4-FFF2-40B4-BE49-F238E27FC236}">
                  <a16:creationId xmlns:a16="http://schemas.microsoft.com/office/drawing/2014/main" id="{96CC29F2-F844-4392-B43F-DBDEC4864CA0}"/>
                </a:ext>
              </a:extLst>
            </p:cNvPr>
            <p:cNvSpPr>
              <a:spLocks/>
            </p:cNvSpPr>
            <p:nvPr/>
          </p:nvSpPr>
          <p:spPr bwMode="auto">
            <a:xfrm>
              <a:off x="4802413" y="2269248"/>
              <a:ext cx="478284" cy="584044"/>
            </a:xfrm>
            <a:custGeom>
              <a:avLst/>
              <a:gdLst>
                <a:gd name="T0" fmla="*/ 131 w 158"/>
                <a:gd name="T1" fmla="*/ 193 h 193"/>
                <a:gd name="T2" fmla="*/ 86 w 158"/>
                <a:gd name="T3" fmla="*/ 153 h 193"/>
                <a:gd name="T4" fmla="*/ 9 w 158"/>
                <a:gd name="T5" fmla="*/ 14 h 193"/>
                <a:gd name="T6" fmla="*/ 29 w 158"/>
                <a:gd name="T7" fmla="*/ 32 h 193"/>
                <a:gd name="T8" fmla="*/ 58 w 158"/>
                <a:gd name="T9" fmla="*/ 67 h 193"/>
                <a:gd name="T10" fmla="*/ 73 w 158"/>
                <a:gd name="T11" fmla="*/ 45 h 193"/>
                <a:gd name="T12" fmla="*/ 84 w 158"/>
                <a:gd name="T13" fmla="*/ 76 h 193"/>
                <a:gd name="T14" fmla="*/ 99 w 158"/>
                <a:gd name="T15" fmla="*/ 72 h 193"/>
                <a:gd name="T16" fmla="*/ 99 w 158"/>
                <a:gd name="T17" fmla="*/ 99 h 193"/>
                <a:gd name="T18" fmla="*/ 114 w 158"/>
                <a:gd name="T19" fmla="*/ 96 h 193"/>
                <a:gd name="T20" fmla="*/ 114 w 158"/>
                <a:gd name="T21" fmla="*/ 125 h 193"/>
                <a:gd name="T22" fmla="*/ 158 w 158"/>
                <a:gd name="T23" fmla="*/ 171 h 193"/>
                <a:gd name="T24" fmla="*/ 131 w 158"/>
                <a:gd name="T2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93">
                  <a:moveTo>
                    <a:pt x="131" y="193"/>
                  </a:moveTo>
                  <a:cubicBezTo>
                    <a:pt x="86" y="153"/>
                    <a:pt x="86" y="153"/>
                    <a:pt x="86" y="153"/>
                  </a:cubicBezTo>
                  <a:cubicBezTo>
                    <a:pt x="86" y="153"/>
                    <a:pt x="0" y="31"/>
                    <a:pt x="9" y="14"/>
                  </a:cubicBezTo>
                  <a:cubicBezTo>
                    <a:pt x="9" y="14"/>
                    <a:pt x="13" y="0"/>
                    <a:pt x="29" y="32"/>
                  </a:cubicBezTo>
                  <a:cubicBezTo>
                    <a:pt x="37" y="49"/>
                    <a:pt x="53" y="68"/>
                    <a:pt x="58" y="67"/>
                  </a:cubicBezTo>
                  <a:cubicBezTo>
                    <a:pt x="63" y="67"/>
                    <a:pt x="63" y="41"/>
                    <a:pt x="73" y="45"/>
                  </a:cubicBezTo>
                  <a:cubicBezTo>
                    <a:pt x="84" y="49"/>
                    <a:pt x="87" y="64"/>
                    <a:pt x="84" y="76"/>
                  </a:cubicBezTo>
                  <a:cubicBezTo>
                    <a:pt x="81" y="88"/>
                    <a:pt x="88" y="64"/>
                    <a:pt x="99" y="72"/>
                  </a:cubicBezTo>
                  <a:cubicBezTo>
                    <a:pt x="111" y="79"/>
                    <a:pt x="105" y="88"/>
                    <a:pt x="99" y="99"/>
                  </a:cubicBezTo>
                  <a:cubicBezTo>
                    <a:pt x="99" y="99"/>
                    <a:pt x="106" y="81"/>
                    <a:pt x="114" y="96"/>
                  </a:cubicBezTo>
                  <a:cubicBezTo>
                    <a:pt x="122" y="109"/>
                    <a:pt x="110" y="118"/>
                    <a:pt x="114" y="125"/>
                  </a:cubicBezTo>
                  <a:cubicBezTo>
                    <a:pt x="126" y="147"/>
                    <a:pt x="158" y="171"/>
                    <a:pt x="158" y="171"/>
                  </a:cubicBezTo>
                  <a:lnTo>
                    <a:pt x="131" y="193"/>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89" name="Freeform 13">
              <a:extLst>
                <a:ext uri="{FF2B5EF4-FFF2-40B4-BE49-F238E27FC236}">
                  <a16:creationId xmlns:a16="http://schemas.microsoft.com/office/drawing/2014/main" id="{E415B111-3967-481A-B12D-377B79CA58F6}"/>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 name="T32" fmla="*/ 40 w 667"/>
                <a:gd name="T33"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lnTo>
                    <a:pt x="40"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0" name="Freeform 14">
              <a:extLst>
                <a:ext uri="{FF2B5EF4-FFF2-40B4-BE49-F238E27FC236}">
                  <a16:creationId xmlns:a16="http://schemas.microsoft.com/office/drawing/2014/main" id="{39C51C6C-C487-4A3F-A064-7F01EF8D2168}"/>
                </a:ext>
              </a:extLst>
            </p:cNvPr>
            <p:cNvSpPr>
              <a:spLocks/>
            </p:cNvSpPr>
            <p:nvPr/>
          </p:nvSpPr>
          <p:spPr bwMode="auto">
            <a:xfrm>
              <a:off x="5541149" y="3565194"/>
              <a:ext cx="1052857" cy="2478239"/>
            </a:xfrm>
            <a:custGeom>
              <a:avLst/>
              <a:gdLst>
                <a:gd name="T0" fmla="*/ 40 w 667"/>
                <a:gd name="T1" fmla="*/ 0 h 1570"/>
                <a:gd name="T2" fmla="*/ 0 w 667"/>
                <a:gd name="T3" fmla="*/ 103 h 1570"/>
                <a:gd name="T4" fmla="*/ 40 w 667"/>
                <a:gd name="T5" fmla="*/ 1369 h 1570"/>
                <a:gd name="T6" fmla="*/ 21 w 667"/>
                <a:gd name="T7" fmla="*/ 1537 h 1570"/>
                <a:gd name="T8" fmla="*/ 113 w 667"/>
                <a:gd name="T9" fmla="*/ 1570 h 1570"/>
                <a:gd name="T10" fmla="*/ 214 w 667"/>
                <a:gd name="T11" fmla="*/ 1545 h 1570"/>
                <a:gd name="T12" fmla="*/ 251 w 667"/>
                <a:gd name="T13" fmla="*/ 998 h 1570"/>
                <a:gd name="T14" fmla="*/ 322 w 667"/>
                <a:gd name="T15" fmla="*/ 462 h 1570"/>
                <a:gd name="T16" fmla="*/ 404 w 667"/>
                <a:gd name="T17" fmla="*/ 1008 h 1570"/>
                <a:gd name="T18" fmla="*/ 467 w 667"/>
                <a:gd name="T19" fmla="*/ 1551 h 1570"/>
                <a:gd name="T20" fmla="*/ 552 w 667"/>
                <a:gd name="T21" fmla="*/ 1570 h 1570"/>
                <a:gd name="T22" fmla="*/ 651 w 667"/>
                <a:gd name="T23" fmla="*/ 1524 h 1570"/>
                <a:gd name="T24" fmla="*/ 651 w 667"/>
                <a:gd name="T25" fmla="*/ 859 h 1570"/>
                <a:gd name="T26" fmla="*/ 667 w 667"/>
                <a:gd name="T27" fmla="*/ 88 h 1570"/>
                <a:gd name="T28" fmla="*/ 638 w 667"/>
                <a:gd name="T29" fmla="*/ 23 h 1570"/>
                <a:gd name="T30" fmla="*/ 46 w 667"/>
                <a:gd name="T31"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1570">
                  <a:moveTo>
                    <a:pt x="40" y="0"/>
                  </a:moveTo>
                  <a:lnTo>
                    <a:pt x="0" y="103"/>
                  </a:lnTo>
                  <a:lnTo>
                    <a:pt x="40" y="1369"/>
                  </a:lnTo>
                  <a:lnTo>
                    <a:pt x="21" y="1537"/>
                  </a:lnTo>
                  <a:lnTo>
                    <a:pt x="113" y="1570"/>
                  </a:lnTo>
                  <a:lnTo>
                    <a:pt x="214" y="1545"/>
                  </a:lnTo>
                  <a:lnTo>
                    <a:pt x="251" y="998"/>
                  </a:lnTo>
                  <a:lnTo>
                    <a:pt x="322" y="462"/>
                  </a:lnTo>
                  <a:lnTo>
                    <a:pt x="404" y="1008"/>
                  </a:lnTo>
                  <a:lnTo>
                    <a:pt x="467" y="1551"/>
                  </a:lnTo>
                  <a:lnTo>
                    <a:pt x="552" y="1570"/>
                  </a:lnTo>
                  <a:lnTo>
                    <a:pt x="651" y="1524"/>
                  </a:lnTo>
                  <a:lnTo>
                    <a:pt x="651" y="859"/>
                  </a:lnTo>
                  <a:lnTo>
                    <a:pt x="667" y="88"/>
                  </a:lnTo>
                  <a:lnTo>
                    <a:pt x="638" y="23"/>
                  </a:lnTo>
                  <a:lnTo>
                    <a:pt x="46" y="0"/>
                  </a:lnTo>
                </a:path>
              </a:pathLst>
            </a:custGeom>
            <a:gradFill>
              <a:gsLst>
                <a:gs pos="24000">
                  <a:schemeClr val="accent1"/>
                </a:gs>
                <a:gs pos="100000">
                  <a:srgbClr val="148227"/>
                </a:gs>
              </a:gsLst>
              <a:lin ang="4800000" scaled="0"/>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1" name="Freeform 15">
              <a:extLst>
                <a:ext uri="{FF2B5EF4-FFF2-40B4-BE49-F238E27FC236}">
                  <a16:creationId xmlns:a16="http://schemas.microsoft.com/office/drawing/2014/main" id="{F124F602-9025-405A-A840-CAECEC913FE4}"/>
                </a:ext>
              </a:extLst>
            </p:cNvPr>
            <p:cNvSpPr>
              <a:spLocks/>
            </p:cNvSpPr>
            <p:nvPr/>
          </p:nvSpPr>
          <p:spPr bwMode="auto">
            <a:xfrm>
              <a:off x="5078649" y="2038788"/>
              <a:ext cx="734000" cy="1005503"/>
            </a:xfrm>
            <a:custGeom>
              <a:avLst/>
              <a:gdLst>
                <a:gd name="T0" fmla="*/ 240 w 243"/>
                <a:gd name="T1" fmla="*/ 0 h 332"/>
                <a:gd name="T2" fmla="*/ 171 w 243"/>
                <a:gd name="T3" fmla="*/ 49 h 332"/>
                <a:gd name="T4" fmla="*/ 116 w 243"/>
                <a:gd name="T5" fmla="*/ 243 h 332"/>
                <a:gd name="T6" fmla="*/ 49 w 243"/>
                <a:gd name="T7" fmla="*/ 206 h 332"/>
                <a:gd name="T8" fmla="*/ 0 w 243"/>
                <a:gd name="T9" fmla="*/ 284 h 332"/>
                <a:gd name="T10" fmla="*/ 148 w 243"/>
                <a:gd name="T11" fmla="*/ 332 h 332"/>
                <a:gd name="T12" fmla="*/ 222 w 243"/>
                <a:gd name="T13" fmla="*/ 144 h 332"/>
                <a:gd name="T14" fmla="*/ 243 w 243"/>
                <a:gd name="T15" fmla="*/ 0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2">
                  <a:moveTo>
                    <a:pt x="240" y="0"/>
                  </a:moveTo>
                  <a:cubicBezTo>
                    <a:pt x="240" y="0"/>
                    <a:pt x="183" y="11"/>
                    <a:pt x="171" y="49"/>
                  </a:cubicBezTo>
                  <a:cubicBezTo>
                    <a:pt x="158" y="88"/>
                    <a:pt x="116" y="243"/>
                    <a:pt x="116" y="243"/>
                  </a:cubicBezTo>
                  <a:cubicBezTo>
                    <a:pt x="49" y="206"/>
                    <a:pt x="49" y="206"/>
                    <a:pt x="49" y="206"/>
                  </a:cubicBezTo>
                  <a:cubicBezTo>
                    <a:pt x="0" y="284"/>
                    <a:pt x="0" y="284"/>
                    <a:pt x="0" y="284"/>
                  </a:cubicBezTo>
                  <a:cubicBezTo>
                    <a:pt x="148" y="332"/>
                    <a:pt x="148" y="332"/>
                    <a:pt x="148" y="332"/>
                  </a:cubicBezTo>
                  <a:cubicBezTo>
                    <a:pt x="148" y="332"/>
                    <a:pt x="212" y="245"/>
                    <a:pt x="222" y="144"/>
                  </a:cubicBezTo>
                  <a:cubicBezTo>
                    <a:pt x="231" y="44"/>
                    <a:pt x="243" y="0"/>
                    <a:pt x="243" y="0"/>
                  </a:cubicBezTo>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2" name="Freeform 16">
              <a:extLst>
                <a:ext uri="{FF2B5EF4-FFF2-40B4-BE49-F238E27FC236}">
                  <a16:creationId xmlns:a16="http://schemas.microsoft.com/office/drawing/2014/main" id="{66599B7A-1A94-4B2F-9F93-902472BF094E}"/>
                </a:ext>
              </a:extLst>
            </p:cNvPr>
            <p:cNvSpPr>
              <a:spLocks/>
            </p:cNvSpPr>
            <p:nvPr/>
          </p:nvSpPr>
          <p:spPr bwMode="auto">
            <a:xfrm>
              <a:off x="5703734" y="1778336"/>
              <a:ext cx="642448" cy="1163352"/>
            </a:xfrm>
            <a:custGeom>
              <a:avLst/>
              <a:gdLst>
                <a:gd name="T0" fmla="*/ 43 w 212"/>
                <a:gd name="T1" fmla="*/ 82 h 384"/>
                <a:gd name="T2" fmla="*/ 75 w 212"/>
                <a:gd name="T3" fmla="*/ 52 h 384"/>
                <a:gd name="T4" fmla="*/ 98 w 212"/>
                <a:gd name="T5" fmla="*/ 107 h 384"/>
                <a:gd name="T6" fmla="*/ 124 w 212"/>
                <a:gd name="T7" fmla="*/ 57 h 384"/>
                <a:gd name="T8" fmla="*/ 184 w 212"/>
                <a:gd name="T9" fmla="*/ 0 h 384"/>
                <a:gd name="T10" fmla="*/ 212 w 212"/>
                <a:gd name="T11" fmla="*/ 94 h 384"/>
                <a:gd name="T12" fmla="*/ 200 w 212"/>
                <a:gd name="T13" fmla="*/ 194 h 384"/>
                <a:gd name="T14" fmla="*/ 162 w 212"/>
                <a:gd name="T15" fmla="*/ 276 h 384"/>
                <a:gd name="T16" fmla="*/ 98 w 212"/>
                <a:gd name="T17" fmla="*/ 342 h 384"/>
                <a:gd name="T18" fmla="*/ 11 w 212"/>
                <a:gd name="T19" fmla="*/ 384 h 384"/>
                <a:gd name="T20" fmla="*/ 1 w 212"/>
                <a:gd name="T21" fmla="*/ 244 h 384"/>
                <a:gd name="T22" fmla="*/ 1 w 212"/>
                <a:gd name="T23" fmla="*/ 184 h 384"/>
                <a:gd name="T24" fmla="*/ 10 w 212"/>
                <a:gd name="T25" fmla="*/ 116 h 384"/>
                <a:gd name="T26" fmla="*/ 43 w 212"/>
                <a:gd name="T27" fmla="*/ 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384">
                  <a:moveTo>
                    <a:pt x="43" y="82"/>
                  </a:moveTo>
                  <a:cubicBezTo>
                    <a:pt x="75" y="52"/>
                    <a:pt x="75" y="52"/>
                    <a:pt x="75" y="52"/>
                  </a:cubicBezTo>
                  <a:cubicBezTo>
                    <a:pt x="98" y="107"/>
                    <a:pt x="98" y="107"/>
                    <a:pt x="98" y="107"/>
                  </a:cubicBezTo>
                  <a:cubicBezTo>
                    <a:pt x="124" y="57"/>
                    <a:pt x="124" y="57"/>
                    <a:pt x="124" y="57"/>
                  </a:cubicBezTo>
                  <a:cubicBezTo>
                    <a:pt x="184" y="0"/>
                    <a:pt x="184" y="0"/>
                    <a:pt x="184" y="0"/>
                  </a:cubicBezTo>
                  <a:cubicBezTo>
                    <a:pt x="212" y="94"/>
                    <a:pt x="212" y="94"/>
                    <a:pt x="212" y="94"/>
                  </a:cubicBezTo>
                  <a:cubicBezTo>
                    <a:pt x="212" y="94"/>
                    <a:pt x="203" y="193"/>
                    <a:pt x="200" y="194"/>
                  </a:cubicBezTo>
                  <a:cubicBezTo>
                    <a:pt x="197" y="194"/>
                    <a:pt x="161" y="274"/>
                    <a:pt x="162" y="276"/>
                  </a:cubicBezTo>
                  <a:cubicBezTo>
                    <a:pt x="162" y="278"/>
                    <a:pt x="109" y="337"/>
                    <a:pt x="98" y="342"/>
                  </a:cubicBezTo>
                  <a:cubicBezTo>
                    <a:pt x="87" y="346"/>
                    <a:pt x="11" y="384"/>
                    <a:pt x="11" y="384"/>
                  </a:cubicBezTo>
                  <a:cubicBezTo>
                    <a:pt x="11" y="384"/>
                    <a:pt x="3" y="260"/>
                    <a:pt x="1" y="244"/>
                  </a:cubicBezTo>
                  <a:cubicBezTo>
                    <a:pt x="0" y="228"/>
                    <a:pt x="2" y="196"/>
                    <a:pt x="1" y="184"/>
                  </a:cubicBezTo>
                  <a:cubicBezTo>
                    <a:pt x="1" y="171"/>
                    <a:pt x="10" y="118"/>
                    <a:pt x="10" y="116"/>
                  </a:cubicBezTo>
                  <a:cubicBezTo>
                    <a:pt x="10" y="114"/>
                    <a:pt x="43" y="82"/>
                    <a:pt x="43" y="82"/>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3" name="Freeform 17">
              <a:extLst>
                <a:ext uri="{FF2B5EF4-FFF2-40B4-BE49-F238E27FC236}">
                  <a16:creationId xmlns:a16="http://schemas.microsoft.com/office/drawing/2014/main" id="{C5752667-FA08-4A59-A4B5-689B2403B2B2}"/>
                </a:ext>
              </a:extLst>
            </p:cNvPr>
            <p:cNvSpPr>
              <a:spLocks/>
            </p:cNvSpPr>
            <p:nvPr/>
          </p:nvSpPr>
          <p:spPr bwMode="auto">
            <a:xfrm>
              <a:off x="5501686" y="1773600"/>
              <a:ext cx="1155459" cy="2056781"/>
            </a:xfrm>
            <a:custGeom>
              <a:avLst/>
              <a:gdLst>
                <a:gd name="T0" fmla="*/ 732 w 732"/>
                <a:gd name="T1" fmla="*/ 1278 h 1303"/>
                <a:gd name="T2" fmla="*/ 471 w 732"/>
                <a:gd name="T3" fmla="*/ 1284 h 1303"/>
                <a:gd name="T4" fmla="*/ 220 w 732"/>
                <a:gd name="T5" fmla="*/ 1265 h 1303"/>
                <a:gd name="T6" fmla="*/ 195 w 732"/>
                <a:gd name="T7" fmla="*/ 1171 h 1303"/>
                <a:gd name="T8" fmla="*/ 172 w 732"/>
                <a:gd name="T9" fmla="*/ 1276 h 1303"/>
                <a:gd name="T10" fmla="*/ 36 w 732"/>
                <a:gd name="T11" fmla="*/ 1303 h 1303"/>
                <a:gd name="T12" fmla="*/ 0 w 732"/>
                <a:gd name="T13" fmla="*/ 1238 h 1303"/>
                <a:gd name="T14" fmla="*/ 102 w 732"/>
                <a:gd name="T15" fmla="*/ 649 h 1303"/>
                <a:gd name="T16" fmla="*/ 130 w 732"/>
                <a:gd name="T17" fmla="*/ 189 h 1303"/>
                <a:gd name="T18" fmla="*/ 239 w 732"/>
                <a:gd name="T19" fmla="*/ 124 h 1303"/>
                <a:gd name="T20" fmla="*/ 295 w 732"/>
                <a:gd name="T21" fmla="*/ 84 h 1303"/>
                <a:gd name="T22" fmla="*/ 249 w 732"/>
                <a:gd name="T23" fmla="*/ 185 h 1303"/>
                <a:gd name="T24" fmla="*/ 216 w 732"/>
                <a:gd name="T25" fmla="*/ 573 h 1303"/>
                <a:gd name="T26" fmla="*/ 423 w 732"/>
                <a:gd name="T27" fmla="*/ 109 h 1303"/>
                <a:gd name="T28" fmla="*/ 481 w 732"/>
                <a:gd name="T29" fmla="*/ 0 h 1303"/>
                <a:gd name="T30" fmla="*/ 512 w 732"/>
                <a:gd name="T31" fmla="*/ 38 h 1303"/>
                <a:gd name="T32" fmla="*/ 711 w 732"/>
                <a:gd name="T33" fmla="*/ 107 h 1303"/>
                <a:gd name="T34" fmla="*/ 625 w 732"/>
                <a:gd name="T35" fmla="*/ 529 h 1303"/>
                <a:gd name="T36" fmla="*/ 732 w 732"/>
                <a:gd name="T37" fmla="*/ 1278 h 1303"/>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4138 w 10000"/>
                <a:gd name="connsiteY12" fmla="*/ 2903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402 w 10000"/>
                <a:gd name="connsiteY11" fmla="*/ 142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562 w 10000"/>
                <a:gd name="connsiteY12" fmla="*/ 3449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 name="connsiteX0" fmla="*/ 10000 w 10000"/>
                <a:gd name="connsiteY0" fmla="*/ 9808 h 10000"/>
                <a:gd name="connsiteX1" fmla="*/ 6434 w 10000"/>
                <a:gd name="connsiteY1" fmla="*/ 9854 h 10000"/>
                <a:gd name="connsiteX2" fmla="*/ 3005 w 10000"/>
                <a:gd name="connsiteY2" fmla="*/ 9708 h 10000"/>
                <a:gd name="connsiteX3" fmla="*/ 2664 w 10000"/>
                <a:gd name="connsiteY3" fmla="*/ 8987 h 10000"/>
                <a:gd name="connsiteX4" fmla="*/ 2350 w 10000"/>
                <a:gd name="connsiteY4" fmla="*/ 9793 h 10000"/>
                <a:gd name="connsiteX5" fmla="*/ 492 w 10000"/>
                <a:gd name="connsiteY5" fmla="*/ 10000 h 10000"/>
                <a:gd name="connsiteX6" fmla="*/ 0 w 10000"/>
                <a:gd name="connsiteY6" fmla="*/ 9501 h 10000"/>
                <a:gd name="connsiteX7" fmla="*/ 1393 w 10000"/>
                <a:gd name="connsiteY7" fmla="*/ 4981 h 10000"/>
                <a:gd name="connsiteX8" fmla="*/ 1776 w 10000"/>
                <a:gd name="connsiteY8" fmla="*/ 1450 h 10000"/>
                <a:gd name="connsiteX9" fmla="*/ 3265 w 10000"/>
                <a:gd name="connsiteY9" fmla="*/ 952 h 10000"/>
                <a:gd name="connsiteX10" fmla="*/ 4030 w 10000"/>
                <a:gd name="connsiteY10" fmla="*/ 645 h 10000"/>
                <a:gd name="connsiteX11" fmla="*/ 3654 w 10000"/>
                <a:gd name="connsiteY11" fmla="*/ 1460 h 10000"/>
                <a:gd name="connsiteX12" fmla="*/ 3922 w 10000"/>
                <a:gd name="connsiteY12" fmla="*/ 3348 h 10000"/>
                <a:gd name="connsiteX13" fmla="*/ 5779 w 10000"/>
                <a:gd name="connsiteY13" fmla="*/ 837 h 10000"/>
                <a:gd name="connsiteX14" fmla="*/ 6571 w 10000"/>
                <a:gd name="connsiteY14" fmla="*/ 0 h 10000"/>
                <a:gd name="connsiteX15" fmla="*/ 6995 w 10000"/>
                <a:gd name="connsiteY15" fmla="*/ 292 h 10000"/>
                <a:gd name="connsiteX16" fmla="*/ 9713 w 10000"/>
                <a:gd name="connsiteY16" fmla="*/ 821 h 10000"/>
                <a:gd name="connsiteX17" fmla="*/ 8538 w 10000"/>
                <a:gd name="connsiteY17" fmla="*/ 4060 h 10000"/>
                <a:gd name="connsiteX18" fmla="*/ 10000 w 10000"/>
                <a:gd name="connsiteY18" fmla="*/ 980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9808"/>
                  </a:moveTo>
                  <a:lnTo>
                    <a:pt x="6434" y="9854"/>
                  </a:lnTo>
                  <a:lnTo>
                    <a:pt x="3005" y="9708"/>
                  </a:lnTo>
                  <a:lnTo>
                    <a:pt x="2664" y="8987"/>
                  </a:lnTo>
                  <a:lnTo>
                    <a:pt x="2350" y="9793"/>
                  </a:lnTo>
                  <a:lnTo>
                    <a:pt x="492" y="10000"/>
                  </a:lnTo>
                  <a:lnTo>
                    <a:pt x="0" y="9501"/>
                  </a:lnTo>
                  <a:lnTo>
                    <a:pt x="1393" y="4981"/>
                  </a:lnTo>
                  <a:cubicBezTo>
                    <a:pt x="1521" y="3804"/>
                    <a:pt x="1648" y="2627"/>
                    <a:pt x="1776" y="1450"/>
                  </a:cubicBezTo>
                  <a:lnTo>
                    <a:pt x="3265" y="952"/>
                  </a:lnTo>
                  <a:lnTo>
                    <a:pt x="4030" y="645"/>
                  </a:lnTo>
                  <a:lnTo>
                    <a:pt x="3654" y="1460"/>
                  </a:lnTo>
                  <a:cubicBezTo>
                    <a:pt x="3707" y="2136"/>
                    <a:pt x="3869" y="2672"/>
                    <a:pt x="3922" y="3348"/>
                  </a:cubicBezTo>
                  <a:lnTo>
                    <a:pt x="5779" y="837"/>
                  </a:lnTo>
                  <a:lnTo>
                    <a:pt x="6571" y="0"/>
                  </a:lnTo>
                  <a:lnTo>
                    <a:pt x="6995" y="292"/>
                  </a:lnTo>
                  <a:lnTo>
                    <a:pt x="9713" y="821"/>
                  </a:lnTo>
                  <a:lnTo>
                    <a:pt x="8538" y="4060"/>
                  </a:lnTo>
                  <a:lnTo>
                    <a:pt x="10000" y="9808"/>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4" name="Freeform 19">
              <a:extLst>
                <a:ext uri="{FF2B5EF4-FFF2-40B4-BE49-F238E27FC236}">
                  <a16:creationId xmlns:a16="http://schemas.microsoft.com/office/drawing/2014/main" id="{F46BA9B3-4D10-487A-840E-9DA0C6BEB96A}"/>
                </a:ext>
              </a:extLst>
            </p:cNvPr>
            <p:cNvSpPr>
              <a:spLocks/>
            </p:cNvSpPr>
            <p:nvPr/>
          </p:nvSpPr>
          <p:spPr bwMode="auto">
            <a:xfrm>
              <a:off x="5749511" y="1088533"/>
              <a:ext cx="614035" cy="612457"/>
            </a:xfrm>
            <a:custGeom>
              <a:avLst/>
              <a:gdLst>
                <a:gd name="T0" fmla="*/ 96 w 203"/>
                <a:gd name="T1" fmla="*/ 53 h 202"/>
                <a:gd name="T2" fmla="*/ 8 w 203"/>
                <a:gd name="T3" fmla="*/ 75 h 202"/>
                <a:gd name="T4" fmla="*/ 0 w 203"/>
                <a:gd name="T5" fmla="*/ 33 h 202"/>
                <a:gd name="T6" fmla="*/ 89 w 203"/>
                <a:gd name="T7" fmla="*/ 3 h 202"/>
                <a:gd name="T8" fmla="*/ 154 w 203"/>
                <a:gd name="T9" fmla="*/ 19 h 202"/>
                <a:gd name="T10" fmla="*/ 184 w 203"/>
                <a:gd name="T11" fmla="*/ 60 h 202"/>
                <a:gd name="T12" fmla="*/ 194 w 203"/>
                <a:gd name="T13" fmla="*/ 121 h 202"/>
                <a:gd name="T14" fmla="*/ 165 w 203"/>
                <a:gd name="T15" fmla="*/ 202 h 202"/>
                <a:gd name="T16" fmla="*/ 163 w 203"/>
                <a:gd name="T17" fmla="*/ 153 h 202"/>
                <a:gd name="T18" fmla="*/ 151 w 203"/>
                <a:gd name="T19" fmla="*/ 112 h 202"/>
                <a:gd name="T20" fmla="*/ 128 w 203"/>
                <a:gd name="T21" fmla="*/ 143 h 202"/>
                <a:gd name="T22" fmla="*/ 118 w 203"/>
                <a:gd name="T23" fmla="*/ 126 h 202"/>
                <a:gd name="T24" fmla="*/ 109 w 203"/>
                <a:gd name="T25" fmla="*/ 105 h 202"/>
                <a:gd name="T26" fmla="*/ 96 w 203"/>
                <a:gd name="T27" fmla="*/ 5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2">
                  <a:moveTo>
                    <a:pt x="96" y="53"/>
                  </a:moveTo>
                  <a:cubicBezTo>
                    <a:pt x="96" y="53"/>
                    <a:pt x="13" y="88"/>
                    <a:pt x="8" y="75"/>
                  </a:cubicBezTo>
                  <a:cubicBezTo>
                    <a:pt x="0" y="33"/>
                    <a:pt x="0" y="33"/>
                    <a:pt x="0" y="33"/>
                  </a:cubicBezTo>
                  <a:cubicBezTo>
                    <a:pt x="0" y="33"/>
                    <a:pt x="79" y="6"/>
                    <a:pt x="89" y="3"/>
                  </a:cubicBezTo>
                  <a:cubicBezTo>
                    <a:pt x="99" y="0"/>
                    <a:pt x="151" y="15"/>
                    <a:pt x="154" y="19"/>
                  </a:cubicBezTo>
                  <a:cubicBezTo>
                    <a:pt x="157" y="23"/>
                    <a:pt x="178" y="40"/>
                    <a:pt x="184" y="60"/>
                  </a:cubicBezTo>
                  <a:cubicBezTo>
                    <a:pt x="189" y="79"/>
                    <a:pt x="203" y="102"/>
                    <a:pt x="194" y="121"/>
                  </a:cubicBezTo>
                  <a:cubicBezTo>
                    <a:pt x="186" y="141"/>
                    <a:pt x="183" y="166"/>
                    <a:pt x="165" y="202"/>
                  </a:cubicBezTo>
                  <a:cubicBezTo>
                    <a:pt x="165" y="202"/>
                    <a:pt x="158" y="172"/>
                    <a:pt x="163" y="153"/>
                  </a:cubicBezTo>
                  <a:cubicBezTo>
                    <a:pt x="168" y="134"/>
                    <a:pt x="168" y="114"/>
                    <a:pt x="151" y="112"/>
                  </a:cubicBezTo>
                  <a:cubicBezTo>
                    <a:pt x="134" y="111"/>
                    <a:pt x="135" y="139"/>
                    <a:pt x="128" y="143"/>
                  </a:cubicBezTo>
                  <a:cubicBezTo>
                    <a:pt x="121" y="147"/>
                    <a:pt x="119" y="141"/>
                    <a:pt x="118" y="126"/>
                  </a:cubicBezTo>
                  <a:cubicBezTo>
                    <a:pt x="117" y="111"/>
                    <a:pt x="120" y="113"/>
                    <a:pt x="109" y="105"/>
                  </a:cubicBezTo>
                  <a:cubicBezTo>
                    <a:pt x="97" y="98"/>
                    <a:pt x="94" y="85"/>
                    <a:pt x="96" y="53"/>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5" name="Freeform 20">
              <a:extLst>
                <a:ext uri="{FF2B5EF4-FFF2-40B4-BE49-F238E27FC236}">
                  <a16:creationId xmlns:a16="http://schemas.microsoft.com/office/drawing/2014/main" id="{620197F0-14C0-45B4-AD8B-4AAE4B468535}"/>
                </a:ext>
              </a:extLst>
            </p:cNvPr>
            <p:cNvSpPr>
              <a:spLocks/>
            </p:cNvSpPr>
            <p:nvPr/>
          </p:nvSpPr>
          <p:spPr bwMode="auto">
            <a:xfrm>
              <a:off x="5878947" y="1903037"/>
              <a:ext cx="121544" cy="200470"/>
            </a:xfrm>
            <a:custGeom>
              <a:avLst/>
              <a:gdLst>
                <a:gd name="T0" fmla="*/ 0 w 40"/>
                <a:gd name="T1" fmla="*/ 61 h 66"/>
                <a:gd name="T2" fmla="*/ 24 w 40"/>
                <a:gd name="T3" fmla="*/ 39 h 66"/>
                <a:gd name="T4" fmla="*/ 40 w 40"/>
                <a:gd name="T5" fmla="*/ 66 h 66"/>
                <a:gd name="T6" fmla="*/ 29 w 40"/>
                <a:gd name="T7" fmla="*/ 0 h 66"/>
                <a:gd name="T8" fmla="*/ 8 w 40"/>
                <a:gd name="T9" fmla="*/ 13 h 66"/>
                <a:gd name="T10" fmla="*/ 0 w 40"/>
                <a:gd name="T11" fmla="*/ 61 h 66"/>
              </a:gdLst>
              <a:ahLst/>
              <a:cxnLst>
                <a:cxn ang="0">
                  <a:pos x="T0" y="T1"/>
                </a:cxn>
                <a:cxn ang="0">
                  <a:pos x="T2" y="T3"/>
                </a:cxn>
                <a:cxn ang="0">
                  <a:pos x="T4" y="T5"/>
                </a:cxn>
                <a:cxn ang="0">
                  <a:pos x="T6" y="T7"/>
                </a:cxn>
                <a:cxn ang="0">
                  <a:pos x="T8" y="T9"/>
                </a:cxn>
                <a:cxn ang="0">
                  <a:pos x="T10" y="T11"/>
                </a:cxn>
              </a:cxnLst>
              <a:rect l="0" t="0" r="r" b="b"/>
              <a:pathLst>
                <a:path w="40" h="66">
                  <a:moveTo>
                    <a:pt x="0" y="61"/>
                  </a:moveTo>
                  <a:cubicBezTo>
                    <a:pt x="24" y="39"/>
                    <a:pt x="24" y="39"/>
                    <a:pt x="24" y="39"/>
                  </a:cubicBezTo>
                  <a:cubicBezTo>
                    <a:pt x="40" y="66"/>
                    <a:pt x="40" y="66"/>
                    <a:pt x="40" y="66"/>
                  </a:cubicBezTo>
                  <a:cubicBezTo>
                    <a:pt x="40" y="66"/>
                    <a:pt x="28" y="14"/>
                    <a:pt x="29" y="0"/>
                  </a:cubicBezTo>
                  <a:cubicBezTo>
                    <a:pt x="8" y="13"/>
                    <a:pt x="8" y="13"/>
                    <a:pt x="8" y="13"/>
                  </a:cubicBezTo>
                  <a:cubicBezTo>
                    <a:pt x="2" y="21"/>
                    <a:pt x="1" y="37"/>
                    <a:pt x="0" y="61"/>
                  </a:cubicBez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6" name="Freeform 21">
              <a:extLst>
                <a:ext uri="{FF2B5EF4-FFF2-40B4-BE49-F238E27FC236}">
                  <a16:creationId xmlns:a16="http://schemas.microsoft.com/office/drawing/2014/main" id="{E714F2BE-8F8F-4771-BD02-6FB0D00524C8}"/>
                </a:ext>
              </a:extLst>
            </p:cNvPr>
            <p:cNvSpPr>
              <a:spLocks/>
            </p:cNvSpPr>
            <p:nvPr/>
          </p:nvSpPr>
          <p:spPr bwMode="auto">
            <a:xfrm>
              <a:off x="6079416" y="1773600"/>
              <a:ext cx="230460" cy="290443"/>
            </a:xfrm>
            <a:custGeom>
              <a:avLst/>
              <a:gdLst>
                <a:gd name="T0" fmla="*/ 115 w 146"/>
                <a:gd name="T1" fmla="*/ 0 h 184"/>
                <a:gd name="T2" fmla="*/ 0 w 146"/>
                <a:gd name="T3" fmla="*/ 113 h 184"/>
                <a:gd name="T4" fmla="*/ 67 w 146"/>
                <a:gd name="T5" fmla="*/ 184 h 184"/>
                <a:gd name="T6" fmla="*/ 146 w 146"/>
                <a:gd name="T7" fmla="*/ 38 h 184"/>
                <a:gd name="T8" fmla="*/ 115 w 146"/>
                <a:gd name="T9" fmla="*/ 0 h 184"/>
              </a:gdLst>
              <a:ahLst/>
              <a:cxnLst>
                <a:cxn ang="0">
                  <a:pos x="T0" y="T1"/>
                </a:cxn>
                <a:cxn ang="0">
                  <a:pos x="T2" y="T3"/>
                </a:cxn>
                <a:cxn ang="0">
                  <a:pos x="T4" y="T5"/>
                </a:cxn>
                <a:cxn ang="0">
                  <a:pos x="T6" y="T7"/>
                </a:cxn>
                <a:cxn ang="0">
                  <a:pos x="T8" y="T9"/>
                </a:cxn>
              </a:cxnLst>
              <a:rect l="0" t="0" r="r" b="b"/>
              <a:pathLst>
                <a:path w="146" h="184">
                  <a:moveTo>
                    <a:pt x="115" y="0"/>
                  </a:moveTo>
                  <a:lnTo>
                    <a:pt x="0" y="113"/>
                  </a:lnTo>
                  <a:lnTo>
                    <a:pt x="67" y="184"/>
                  </a:lnTo>
                  <a:lnTo>
                    <a:pt x="146" y="38"/>
                  </a:lnTo>
                  <a:lnTo>
                    <a:pt x="115" y="0"/>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7" name="Freeform 22">
              <a:extLst>
                <a:ext uri="{FF2B5EF4-FFF2-40B4-BE49-F238E27FC236}">
                  <a16:creationId xmlns:a16="http://schemas.microsoft.com/office/drawing/2014/main" id="{1660797D-1059-4A42-BF22-D14B1F653333}"/>
                </a:ext>
              </a:extLst>
            </p:cNvPr>
            <p:cNvSpPr>
              <a:spLocks/>
            </p:cNvSpPr>
            <p:nvPr/>
          </p:nvSpPr>
          <p:spPr bwMode="auto">
            <a:xfrm>
              <a:off x="5190723" y="2438148"/>
              <a:ext cx="740314" cy="318856"/>
            </a:xfrm>
            <a:custGeom>
              <a:avLst/>
              <a:gdLst>
                <a:gd name="T0" fmla="*/ 193 w 245"/>
                <a:gd name="T1" fmla="*/ 95 h 105"/>
                <a:gd name="T2" fmla="*/ 157 w 245"/>
                <a:gd name="T3" fmla="*/ 99 h 105"/>
                <a:gd name="T4" fmla="*/ 103 w 245"/>
                <a:gd name="T5" fmla="*/ 87 h 105"/>
                <a:gd name="T6" fmla="*/ 74 w 245"/>
                <a:gd name="T7" fmla="*/ 78 h 105"/>
                <a:gd name="T8" fmla="*/ 50 w 245"/>
                <a:gd name="T9" fmla="*/ 27 h 105"/>
                <a:gd name="T10" fmla="*/ 25 w 245"/>
                <a:gd name="T11" fmla="*/ 46 h 105"/>
                <a:gd name="T12" fmla="*/ 21 w 245"/>
                <a:gd name="T13" fmla="*/ 27 h 105"/>
                <a:gd name="T14" fmla="*/ 71 w 245"/>
                <a:gd name="T15" fmla="*/ 1 h 105"/>
                <a:gd name="T16" fmla="*/ 129 w 245"/>
                <a:gd name="T17" fmla="*/ 13 h 105"/>
                <a:gd name="T18" fmla="*/ 206 w 245"/>
                <a:gd name="T19" fmla="*/ 57 h 105"/>
                <a:gd name="T20" fmla="*/ 245 w 245"/>
                <a:gd name="T21" fmla="*/ 66 h 105"/>
                <a:gd name="T22" fmla="*/ 235 w 245"/>
                <a:gd name="T23" fmla="*/ 105 h 105"/>
                <a:gd name="T24" fmla="*/ 193 w 245"/>
                <a:gd name="T25"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5">
                  <a:moveTo>
                    <a:pt x="193" y="95"/>
                  </a:moveTo>
                  <a:cubicBezTo>
                    <a:pt x="193" y="95"/>
                    <a:pt x="173" y="97"/>
                    <a:pt x="157" y="99"/>
                  </a:cubicBezTo>
                  <a:cubicBezTo>
                    <a:pt x="141" y="100"/>
                    <a:pt x="120" y="87"/>
                    <a:pt x="103" y="87"/>
                  </a:cubicBezTo>
                  <a:cubicBezTo>
                    <a:pt x="86" y="86"/>
                    <a:pt x="91" y="99"/>
                    <a:pt x="74" y="78"/>
                  </a:cubicBezTo>
                  <a:cubicBezTo>
                    <a:pt x="57" y="57"/>
                    <a:pt x="41" y="40"/>
                    <a:pt x="50" y="27"/>
                  </a:cubicBezTo>
                  <a:cubicBezTo>
                    <a:pt x="50" y="27"/>
                    <a:pt x="38" y="37"/>
                    <a:pt x="25" y="46"/>
                  </a:cubicBezTo>
                  <a:cubicBezTo>
                    <a:pt x="13" y="55"/>
                    <a:pt x="0" y="43"/>
                    <a:pt x="21" y="27"/>
                  </a:cubicBezTo>
                  <a:cubicBezTo>
                    <a:pt x="42" y="10"/>
                    <a:pt x="58" y="0"/>
                    <a:pt x="71" y="1"/>
                  </a:cubicBezTo>
                  <a:cubicBezTo>
                    <a:pt x="84" y="2"/>
                    <a:pt x="122" y="8"/>
                    <a:pt x="129" y="13"/>
                  </a:cubicBezTo>
                  <a:cubicBezTo>
                    <a:pt x="136" y="19"/>
                    <a:pt x="180" y="52"/>
                    <a:pt x="206" y="57"/>
                  </a:cubicBezTo>
                  <a:cubicBezTo>
                    <a:pt x="233" y="62"/>
                    <a:pt x="245" y="66"/>
                    <a:pt x="245" y="66"/>
                  </a:cubicBezTo>
                  <a:cubicBezTo>
                    <a:pt x="235" y="105"/>
                    <a:pt x="235" y="105"/>
                    <a:pt x="235" y="105"/>
                  </a:cubicBezTo>
                  <a:lnTo>
                    <a:pt x="193" y="95"/>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8" name="Line 23">
              <a:extLst>
                <a:ext uri="{FF2B5EF4-FFF2-40B4-BE49-F238E27FC236}">
                  <a16:creationId xmlns:a16="http://schemas.microsoft.com/office/drawing/2014/main" id="{F8913A27-826C-4A49-88BF-8F81BC4409D8}"/>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99" name="Line 24">
              <a:extLst>
                <a:ext uri="{FF2B5EF4-FFF2-40B4-BE49-F238E27FC236}">
                  <a16:creationId xmlns:a16="http://schemas.microsoft.com/office/drawing/2014/main" id="{5369256F-5524-4865-8048-587D68E7E694}"/>
                </a:ext>
              </a:extLst>
            </p:cNvPr>
            <p:cNvSpPr>
              <a:spLocks noChangeShapeType="1"/>
            </p:cNvSpPr>
            <p:nvPr/>
          </p:nvSpPr>
          <p:spPr bwMode="auto">
            <a:xfrm>
              <a:off x="5795287" y="2925903"/>
              <a:ext cx="0" cy="0"/>
            </a:xfrm>
            <a:prstGeom prst="line">
              <a:avLst/>
            </a:pr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100" name="Freeform 25">
              <a:extLst>
                <a:ext uri="{FF2B5EF4-FFF2-40B4-BE49-F238E27FC236}">
                  <a16:creationId xmlns:a16="http://schemas.microsoft.com/office/drawing/2014/main" id="{5D2841D9-6A04-48B8-A4DB-4B15AF152D12}"/>
                </a:ext>
              </a:extLst>
            </p:cNvPr>
            <p:cNvSpPr>
              <a:spLocks/>
            </p:cNvSpPr>
            <p:nvPr/>
          </p:nvSpPr>
          <p:spPr bwMode="auto">
            <a:xfrm>
              <a:off x="5749511" y="1890409"/>
              <a:ext cx="999188" cy="1051278"/>
            </a:xfrm>
            <a:custGeom>
              <a:avLst/>
              <a:gdLst>
                <a:gd name="T0" fmla="*/ 0 w 330"/>
                <a:gd name="T1" fmla="*/ 217 h 347"/>
                <a:gd name="T2" fmla="*/ 0 w 330"/>
                <a:gd name="T3" fmla="*/ 294 h 347"/>
                <a:gd name="T4" fmla="*/ 258 w 330"/>
                <a:gd name="T5" fmla="*/ 347 h 347"/>
                <a:gd name="T6" fmla="*/ 310 w 330"/>
                <a:gd name="T7" fmla="*/ 189 h 347"/>
                <a:gd name="T8" fmla="*/ 308 w 330"/>
                <a:gd name="T9" fmla="*/ 29 h 347"/>
                <a:gd name="T10" fmla="*/ 211 w 330"/>
                <a:gd name="T11" fmla="*/ 105 h 347"/>
                <a:gd name="T12" fmla="*/ 203 w 330"/>
                <a:gd name="T13" fmla="*/ 251 h 347"/>
                <a:gd name="T14" fmla="*/ 0 w 330"/>
                <a:gd name="T15" fmla="*/ 21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347">
                  <a:moveTo>
                    <a:pt x="0" y="217"/>
                  </a:moveTo>
                  <a:cubicBezTo>
                    <a:pt x="0" y="294"/>
                    <a:pt x="0" y="294"/>
                    <a:pt x="0" y="294"/>
                  </a:cubicBezTo>
                  <a:cubicBezTo>
                    <a:pt x="258" y="347"/>
                    <a:pt x="258" y="347"/>
                    <a:pt x="258" y="347"/>
                  </a:cubicBezTo>
                  <a:cubicBezTo>
                    <a:pt x="258" y="347"/>
                    <a:pt x="308" y="195"/>
                    <a:pt x="310" y="189"/>
                  </a:cubicBezTo>
                  <a:cubicBezTo>
                    <a:pt x="330" y="125"/>
                    <a:pt x="330" y="58"/>
                    <a:pt x="308" y="29"/>
                  </a:cubicBezTo>
                  <a:cubicBezTo>
                    <a:pt x="286" y="0"/>
                    <a:pt x="218" y="15"/>
                    <a:pt x="211" y="105"/>
                  </a:cubicBezTo>
                  <a:cubicBezTo>
                    <a:pt x="205" y="195"/>
                    <a:pt x="203" y="251"/>
                    <a:pt x="203" y="251"/>
                  </a:cubicBezTo>
                  <a:lnTo>
                    <a:pt x="0" y="21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a:p>
          </p:txBody>
        </p:sp>
      </p:grpSp>
      <p:sp>
        <p:nvSpPr>
          <p:cNvPr id="101" name="Freeform 7">
            <a:extLst>
              <a:ext uri="{FF2B5EF4-FFF2-40B4-BE49-F238E27FC236}">
                <a16:creationId xmlns:a16="http://schemas.microsoft.com/office/drawing/2014/main" id="{60D08EA3-4E1D-4F4A-B039-302A1F320366}"/>
              </a:ext>
            </a:extLst>
          </p:cNvPr>
          <p:cNvSpPr>
            <a:spLocks/>
          </p:cNvSpPr>
          <p:nvPr/>
        </p:nvSpPr>
        <p:spPr bwMode="auto">
          <a:xfrm>
            <a:off x="5357813" y="2936875"/>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635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4888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1048614"/>
            <a:ext cx="11696243" cy="4247317"/>
          </a:xfrm>
          <a:prstGeom prst="rect">
            <a:avLst/>
          </a:prstGeom>
          <a:noFill/>
        </p:spPr>
        <p:txBody>
          <a:bodyPr wrap="square" rtlCol="0">
            <a:spAutoFit/>
          </a:bodyPr>
          <a:lstStyle/>
          <a:p>
            <a:pPr marL="285750" lvl="0" indent="-285750">
              <a:buFont typeface="Arial" panose="020B0604020202020204" pitchFamily="34" charset="0"/>
              <a:buChar char="•"/>
            </a:pPr>
            <a:r>
              <a:rPr lang="en-US" i="1" dirty="0"/>
              <a:t>Creation and execution of  Data Models </a:t>
            </a:r>
          </a:p>
          <a:p>
            <a:pPr marL="285750" lvl="0" indent="-285750">
              <a:buFont typeface="Arial" panose="020B0604020202020204" pitchFamily="34" charset="0"/>
              <a:buChar char="•"/>
            </a:pPr>
            <a:r>
              <a:rPr lang="en-US" i="1" dirty="0"/>
              <a:t>Showing Concept of currency conversion</a:t>
            </a:r>
          </a:p>
          <a:p>
            <a:pPr marL="285750" lvl="0" indent="-285750">
              <a:buFont typeface="Arial" panose="020B0604020202020204" pitchFamily="34" charset="0"/>
              <a:buChar char="•"/>
            </a:pPr>
            <a:r>
              <a:rPr lang="en-US" i="1" dirty="0"/>
              <a:t>Concept of  Dimensions and Measures </a:t>
            </a:r>
          </a:p>
          <a:p>
            <a:pPr marL="285750" lvl="0" indent="-285750">
              <a:buFont typeface="Arial" panose="020B0604020202020204" pitchFamily="34" charset="0"/>
              <a:buChar char="•"/>
            </a:pPr>
            <a:r>
              <a:rPr lang="en-US" i="1" dirty="0"/>
              <a:t>Implementing OIA  Using Calculation View </a:t>
            </a:r>
          </a:p>
          <a:p>
            <a:pPr marL="285750" lvl="0" indent="-285750">
              <a:buFont typeface="Arial" panose="020B0604020202020204" pitchFamily="34" charset="0"/>
              <a:buChar char="•"/>
            </a:pPr>
            <a:r>
              <a:rPr lang="en-US" i="1" dirty="0"/>
              <a:t>Concept of  Delivery Unit</a:t>
            </a:r>
          </a:p>
          <a:p>
            <a:pPr marL="285750" lvl="0" indent="-285750">
              <a:buFont typeface="Arial" panose="020B0604020202020204" pitchFamily="34" charset="0"/>
              <a:buChar char="•"/>
            </a:pPr>
            <a:endParaRPr lang="en-US" i="1" dirty="0"/>
          </a:p>
          <a:p>
            <a:r>
              <a:rPr lang="en-US" dirty="0"/>
              <a:t>--Break--</a:t>
            </a:r>
          </a:p>
          <a:p>
            <a:endParaRPr lang="en-US" dirty="0"/>
          </a:p>
          <a:p>
            <a:pPr marL="285750" lvl="0" indent="-285750">
              <a:buFont typeface="Arial" panose="020B0604020202020204" pitchFamily="34" charset="0"/>
              <a:buChar char="•"/>
            </a:pPr>
            <a:r>
              <a:rPr lang="en-US" i="1" dirty="0"/>
              <a:t>Consume HANA Objects</a:t>
            </a:r>
          </a:p>
          <a:p>
            <a:pPr marL="895243" lvl="1" indent="-285750">
              <a:buFont typeface="Wingdings" panose="05000000000000000000" pitchFamily="2" charset="2"/>
              <a:buChar char="Ø"/>
            </a:pPr>
            <a:r>
              <a:rPr lang="en-US" i="1" dirty="0"/>
              <a:t>ADBC ( ABAP Database Connectivity )</a:t>
            </a:r>
          </a:p>
          <a:p>
            <a:pPr marL="895243" lvl="1" indent="-285750">
              <a:buFont typeface="Wingdings" panose="05000000000000000000" pitchFamily="2" charset="2"/>
              <a:buChar char="Ø"/>
            </a:pPr>
            <a:r>
              <a:rPr lang="en-US" i="1" dirty="0"/>
              <a:t>View Proxy</a:t>
            </a:r>
          </a:p>
          <a:p>
            <a:pPr marL="285750" lvl="0" indent="-285750">
              <a:buFont typeface="Arial" panose="020B0604020202020204" pitchFamily="34" charset="0"/>
              <a:buChar char="•"/>
            </a:pPr>
            <a:r>
              <a:rPr lang="en-US" i="1" dirty="0"/>
              <a:t>Transporting of  Dependent Objects</a:t>
            </a:r>
          </a:p>
          <a:p>
            <a:pPr marL="895243" lvl="1" indent="-285750">
              <a:buFont typeface="Wingdings" panose="05000000000000000000" pitchFamily="2" charset="2"/>
              <a:buChar char="Ø"/>
            </a:pPr>
            <a:r>
              <a:rPr lang="en-US" i="1" dirty="0"/>
              <a:t>Lifecycle Management</a:t>
            </a:r>
          </a:p>
          <a:p>
            <a:pPr marL="895243" lvl="1" indent="-285750">
              <a:buFont typeface="Wingdings" panose="05000000000000000000" pitchFamily="2" charset="2"/>
              <a:buChar char="Ø"/>
            </a:pPr>
            <a:r>
              <a:rPr lang="en-US" i="1" dirty="0"/>
              <a:t>HANA  Transport Container</a:t>
            </a:r>
          </a:p>
          <a:p>
            <a:pPr marL="609493" lvl="1"/>
            <a:endParaRPr lang="en-US" i="1"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8" name="Picture 4" descr="Agenda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59" y="701318"/>
            <a:ext cx="48291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Office Images | Free Vectors, Stock Photos &amp; PSD"/>
          <p:cNvPicPr>
            <a:picLocks noChangeAspect="1" noChangeArrowheads="1"/>
          </p:cNvPicPr>
          <p:nvPr/>
        </p:nvPicPr>
        <p:blipFill rotWithShape="1">
          <a:blip r:embed="rId2">
            <a:extLst>
              <a:ext uri="{28A0092B-C50C-407E-A947-70E740481C1C}">
                <a14:useLocalDpi xmlns:a14="http://schemas.microsoft.com/office/drawing/2010/main" val="0"/>
              </a:ext>
            </a:extLst>
          </a:blip>
          <a:srcRect b="12703"/>
          <a:stretch/>
        </p:blipFill>
        <p:spPr bwMode="auto">
          <a:xfrm>
            <a:off x="5853996" y="2437345"/>
            <a:ext cx="4990148" cy="435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F07FC580-E2AB-4C55-8C95-D5E077A1D127}"/>
              </a:ext>
            </a:extLst>
          </p:cNvPr>
          <p:cNvSpPr txBox="1">
            <a:spLocks/>
          </p:cNvSpPr>
          <p:nvPr/>
        </p:nvSpPr>
        <p:spPr>
          <a:xfrm>
            <a:off x="414164" y="3410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Funda Fox on SQL Script</a:t>
            </a:r>
          </a:p>
        </p:txBody>
      </p:sp>
      <p:sp>
        <p:nvSpPr>
          <p:cNvPr id="9" name="TextBox 8">
            <a:extLst>
              <a:ext uri="{FF2B5EF4-FFF2-40B4-BE49-F238E27FC236}">
                <a16:creationId xmlns:a16="http://schemas.microsoft.com/office/drawing/2014/main" id="{2668874E-C0FA-4ADA-BBF6-2FE5710B408A}"/>
              </a:ext>
            </a:extLst>
          </p:cNvPr>
          <p:cNvSpPr txBox="1"/>
          <p:nvPr/>
        </p:nvSpPr>
        <p:spPr>
          <a:xfrm>
            <a:off x="163528" y="1082755"/>
            <a:ext cx="11900954" cy="3416320"/>
          </a:xfrm>
          <a:prstGeom prst="rect">
            <a:avLst/>
          </a:prstGeom>
          <a:noFill/>
        </p:spPr>
        <p:txBody>
          <a:bodyPr wrap="square" rtlCol="0">
            <a:spAutoFit/>
          </a:bodyPr>
          <a:lstStyle/>
          <a:p>
            <a:pPr marL="285750" indent="-285750">
              <a:buFontTx/>
              <a:buChar char="-"/>
            </a:pPr>
            <a:r>
              <a:rPr lang="en-US" dirty="0"/>
              <a:t>SQL Script is not case-sensitive like ABAP.</a:t>
            </a:r>
          </a:p>
          <a:p>
            <a:pPr marL="285750" indent="-285750">
              <a:buFontTx/>
              <a:buChar char="-"/>
            </a:pPr>
            <a:r>
              <a:rPr lang="en-US" dirty="0"/>
              <a:t>Every statement in SQL Script ends with semi-colon ( ; )</a:t>
            </a:r>
          </a:p>
          <a:p>
            <a:pPr marL="285750" indent="-285750">
              <a:buFontTx/>
              <a:buChar char="-"/>
            </a:pPr>
            <a:r>
              <a:rPr lang="en-US" dirty="0"/>
              <a:t>When we create variables in SQL Script they are assigned NULL value and any operation with NULL becomes NULL</a:t>
            </a:r>
          </a:p>
          <a:p>
            <a:pPr marL="285750" indent="-285750">
              <a:buFontTx/>
              <a:buChar char="-"/>
            </a:pPr>
            <a:r>
              <a:rPr lang="en-US" dirty="0"/>
              <a:t>The = is a comparison operator and := is an assignment operator</a:t>
            </a:r>
          </a:p>
          <a:p>
            <a:pPr marL="285750" indent="-285750">
              <a:buFontTx/>
              <a:buChar char="-"/>
            </a:pPr>
            <a:r>
              <a:rPr lang="en-US" dirty="0"/>
              <a:t>When we assign value to a variable we use direct variable name but when we want to use the variable in some operations we use :variable (: is value of operator)  </a:t>
            </a:r>
            <a:r>
              <a:rPr lang="en-US" dirty="0">
                <a:sym typeface="Wingdings" panose="05000000000000000000" pitchFamily="2" charset="2"/>
              </a:rPr>
              <a:t></a:t>
            </a:r>
            <a:endParaRPr lang="en-US" dirty="0"/>
          </a:p>
          <a:p>
            <a:pPr lvl="1"/>
            <a:r>
              <a:rPr lang="en-US" dirty="0"/>
              <a:t>Declare x integer; declare y integer; declare z integer;</a:t>
            </a:r>
          </a:p>
          <a:p>
            <a:pPr lvl="1"/>
            <a:r>
              <a:rPr lang="en-US" dirty="0"/>
              <a:t>x </a:t>
            </a:r>
            <a:r>
              <a:rPr lang="en-US" b="1" dirty="0"/>
              <a:t>:=</a:t>
            </a:r>
            <a:r>
              <a:rPr lang="en-US" dirty="0"/>
              <a:t> 10;  y </a:t>
            </a:r>
            <a:r>
              <a:rPr lang="en-US" b="1" dirty="0"/>
              <a:t>:=</a:t>
            </a:r>
            <a:r>
              <a:rPr lang="en-US" dirty="0"/>
              <a:t> 20; </a:t>
            </a:r>
            <a:r>
              <a:rPr lang="en-US" b="1" i="1" dirty="0"/>
              <a:t>z = :x + :y;</a:t>
            </a:r>
          </a:p>
          <a:p>
            <a:pPr marL="285750" indent="-285750">
              <a:buFontTx/>
              <a:buChar char="-"/>
            </a:pPr>
            <a:r>
              <a:rPr lang="en-US" dirty="0"/>
              <a:t>We always tries to push data intensive logic using SQL Script in HANA database.</a:t>
            </a:r>
          </a:p>
          <a:p>
            <a:pPr marL="285750" indent="-285750">
              <a:buFontTx/>
              <a:buChar char="-"/>
            </a:pPr>
            <a:r>
              <a:rPr lang="en-US" dirty="0"/>
              <a:t>Since we work with DB level directly, we need to take care of client handling.</a:t>
            </a:r>
          </a:p>
          <a:p>
            <a:pPr marL="285750" indent="-285750">
              <a:buFontTx/>
              <a:buChar char="-"/>
            </a:pPr>
            <a:endParaRPr lang="en-US" dirty="0"/>
          </a:p>
        </p:txBody>
      </p:sp>
    </p:spTree>
    <p:extLst>
      <p:ext uri="{BB962C8B-B14F-4D97-AF65-F5344CB8AC3E}">
        <p14:creationId xmlns:p14="http://schemas.microsoft.com/office/powerpoint/2010/main" val="1711533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3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1437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56490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6213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261764" y="1070187"/>
            <a:ext cx="6096000" cy="2862322"/>
          </a:xfrm>
          <a:prstGeom prst="rect">
            <a:avLst/>
          </a:prstGeom>
        </p:spPr>
        <p:txBody>
          <a:bodyPr>
            <a:spAutoFit/>
          </a:bodyPr>
          <a:lstStyle/>
          <a:p>
            <a:pPr marL="285750" lvl="0" indent="-285750">
              <a:buFont typeface="Arial" panose="020B0604020202020204" pitchFamily="34" charset="0"/>
              <a:buChar char="•"/>
            </a:pPr>
            <a:r>
              <a:rPr lang="en-US" i="1" dirty="0"/>
              <a:t>SQL Script</a:t>
            </a:r>
          </a:p>
          <a:p>
            <a:pPr marL="895243" lvl="1" indent="-285750">
              <a:buFont typeface="Wingdings" panose="05000000000000000000" pitchFamily="2" charset="2"/>
              <a:buChar char="Ø"/>
            </a:pPr>
            <a:r>
              <a:rPr lang="en-US" i="1" dirty="0"/>
              <a:t>Declarative Logic</a:t>
            </a:r>
          </a:p>
          <a:p>
            <a:pPr marL="895243" lvl="1" indent="-285750">
              <a:buFont typeface="Wingdings" panose="05000000000000000000" pitchFamily="2" charset="2"/>
              <a:buChar char="Ø"/>
            </a:pPr>
            <a:r>
              <a:rPr lang="en-US" i="1" dirty="0"/>
              <a:t>Imperative Logic</a:t>
            </a:r>
          </a:p>
          <a:p>
            <a:pPr marL="285750" lvl="0" indent="-285750">
              <a:buFont typeface="Arial" panose="020B0604020202020204" pitchFamily="34" charset="0"/>
              <a:buChar char="•"/>
            </a:pPr>
            <a:r>
              <a:rPr lang="en-US" i="1" dirty="0"/>
              <a:t>Making Data Flow Graph</a:t>
            </a:r>
          </a:p>
          <a:p>
            <a:pPr marL="285750" lvl="0" indent="-285750">
              <a:buFont typeface="Arial" panose="020B0604020202020204" pitchFamily="34" charset="0"/>
              <a:buChar char="•"/>
            </a:pPr>
            <a:r>
              <a:rPr lang="en-US" i="1" dirty="0"/>
              <a:t>Containers</a:t>
            </a:r>
          </a:p>
          <a:p>
            <a:pPr marL="895243" lvl="1" indent="-285750">
              <a:buFont typeface="Wingdings" panose="05000000000000000000" pitchFamily="2" charset="2"/>
              <a:buChar char="Ø"/>
            </a:pPr>
            <a:r>
              <a:rPr lang="en-US" i="1" dirty="0"/>
              <a:t>Anonymous Block</a:t>
            </a:r>
          </a:p>
          <a:p>
            <a:pPr marL="895243" lvl="1" indent="-285750">
              <a:buFont typeface="Wingdings" panose="05000000000000000000" pitchFamily="2" charset="2"/>
              <a:buChar char="Ø"/>
            </a:pPr>
            <a:r>
              <a:rPr lang="en-US" i="1" dirty="0"/>
              <a:t>Stored Procedure</a:t>
            </a:r>
          </a:p>
          <a:p>
            <a:pPr marL="285750" lvl="0" indent="-285750">
              <a:buFont typeface="Arial" panose="020B0604020202020204" pitchFamily="34" charset="0"/>
              <a:buChar char="•"/>
            </a:pPr>
            <a:r>
              <a:rPr lang="en-US" i="1" dirty="0"/>
              <a:t>User-defined function</a:t>
            </a:r>
          </a:p>
          <a:p>
            <a:pPr marL="895243" lvl="1" indent="-285750">
              <a:buFont typeface="Wingdings" panose="05000000000000000000" pitchFamily="2" charset="2"/>
              <a:buChar char="Ø"/>
            </a:pPr>
            <a:r>
              <a:rPr lang="en-US" i="1" dirty="0"/>
              <a:t>Scaler UDF</a:t>
            </a:r>
          </a:p>
          <a:p>
            <a:pPr marL="895243" lvl="1" indent="-285750">
              <a:buFont typeface="Wingdings" panose="05000000000000000000" pitchFamily="2" charset="2"/>
              <a:buChar char="Ø"/>
            </a:pPr>
            <a:r>
              <a:rPr lang="en-US" i="1" dirty="0"/>
              <a:t>Table UDF </a:t>
            </a:r>
          </a:p>
        </p:txBody>
      </p:sp>
      <p:pic>
        <p:nvPicPr>
          <p:cNvPr id="2050" name="Picture 2" descr="Free Vector | Planning schedule concept with isometric 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b="8293"/>
          <a:stretch/>
        </p:blipFill>
        <p:spPr bwMode="auto">
          <a:xfrm>
            <a:off x="4992625" y="389287"/>
            <a:ext cx="5962650" cy="546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1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Attribute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Attribute views</a:t>
            </a:r>
            <a:r>
              <a:rPr lang="en-US" dirty="0"/>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1026" name="Picture 2" descr="SAP HANA Attribute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04" y="2100815"/>
            <a:ext cx="11476101" cy="413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Analytic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Analytic views</a:t>
            </a:r>
            <a:r>
              <a:rPr lang="en-US" dirty="0"/>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3074" name="Picture 2" descr="https://www.guru99.com/images/sap-hana/030216_1026_SAPHANAMod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84" y="1988316"/>
            <a:ext cx="9239071" cy="4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Calculation View</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b="1" dirty="0"/>
              <a:t>Calculation views</a:t>
            </a:r>
            <a:r>
              <a:rPr lang="en-US" dirty="0"/>
              <a:t>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2050" name="Picture 2" descr="SAP HANA Calculation View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2" y="1981830"/>
            <a:ext cx="8842656" cy="464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OIA Scenario Using Calculation View</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 name="TextBox 12">
            <a:extLst>
              <a:ext uri="{FF2B5EF4-FFF2-40B4-BE49-F238E27FC236}">
                <a16:creationId xmlns:a16="http://schemas.microsoft.com/office/drawing/2014/main" id="{2668874E-C0FA-4ADA-BBF6-2FE5710B408A}"/>
              </a:ext>
            </a:extLst>
          </p:cNvPr>
          <p:cNvSpPr txBox="1"/>
          <p:nvPr/>
        </p:nvSpPr>
        <p:spPr>
          <a:xfrm>
            <a:off x="163528" y="923731"/>
            <a:ext cx="11900954" cy="923330"/>
          </a:xfrm>
          <a:prstGeom prst="rect">
            <a:avLst/>
          </a:prstGeom>
          <a:noFill/>
        </p:spPr>
        <p:txBody>
          <a:bodyPr wrap="square" rtlCol="0">
            <a:spAutoFit/>
          </a:bodyPr>
          <a:lstStyle/>
          <a:p>
            <a:r>
              <a:rPr lang="en-US" dirty="0"/>
              <a:t>Mr. James told about me to the CIO of the company last week on Christmas dinner. The CIO is very impressed by listening my stories how I helped Mr. James. Now he want me to help him as well.</a:t>
            </a:r>
          </a:p>
          <a:p>
            <a:r>
              <a:rPr lang="en-US" dirty="0"/>
              <a:t>He called me for a 1:1 meeting this morning. We want to implement the OIA Scenario </a:t>
            </a:r>
            <a:r>
              <a:rPr lang="en-US"/>
              <a:t>using Calculation view.</a:t>
            </a:r>
            <a:endParaRPr lang="en-US" dirty="0"/>
          </a:p>
        </p:txBody>
      </p:sp>
      <p:pic>
        <p:nvPicPr>
          <p:cNvPr id="3074" name="Picture 2" descr="Why One-on-One Meetings Suck and What We Can Do About It | by Kyle Evans |  Product Coali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188" y="2286262"/>
            <a:ext cx="6035040" cy="425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Concept of Delivery Unit</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Rectangle 2"/>
          <p:cNvSpPr/>
          <p:nvPr/>
        </p:nvSpPr>
        <p:spPr>
          <a:xfrm>
            <a:off x="304799" y="1009263"/>
            <a:ext cx="11489636" cy="923330"/>
          </a:xfrm>
          <a:prstGeom prst="rect">
            <a:avLst/>
          </a:prstGeom>
        </p:spPr>
        <p:txBody>
          <a:bodyPr wrap="square">
            <a:spAutoFit/>
          </a:bodyPr>
          <a:lstStyle/>
          <a:p>
            <a:r>
              <a:rPr lang="en-US" b="1" dirty="0">
                <a:solidFill>
                  <a:srgbClr val="202124"/>
                </a:solidFill>
                <a:latin typeface="arial" panose="020B0604020202020204" pitchFamily="34" charset="0"/>
              </a:rPr>
              <a:t>Delivery units</a:t>
            </a:r>
            <a:r>
              <a:rPr lang="en-US" dirty="0">
                <a:solidFill>
                  <a:srgbClr val="202124"/>
                </a:solidFill>
                <a:latin typeface="arial" panose="020B0604020202020204" pitchFamily="34" charset="0"/>
              </a:rPr>
              <a:t> are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specific packages that can be used to install content, transport data models and applications developed on the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platform. The </a:t>
            </a:r>
            <a:r>
              <a:rPr lang="en-US" b="1" dirty="0">
                <a:solidFill>
                  <a:srgbClr val="202124"/>
                </a:solidFill>
                <a:latin typeface="arial" panose="020B0604020202020204" pitchFamily="34" charset="0"/>
              </a:rPr>
              <a:t>delivery unit</a:t>
            </a:r>
            <a:r>
              <a:rPr lang="en-US" dirty="0">
                <a:solidFill>
                  <a:srgbClr val="202124"/>
                </a:solidFill>
                <a:latin typeface="arial" panose="020B0604020202020204" pitchFamily="34" charset="0"/>
              </a:rPr>
              <a:t> management window can be accessed through the 'Modeler Perspective' in </a:t>
            </a:r>
            <a:r>
              <a:rPr lang="en-US" b="1" dirty="0">
                <a:solidFill>
                  <a:srgbClr val="202124"/>
                </a:solidFill>
                <a:latin typeface="arial" panose="020B0604020202020204" pitchFamily="34" charset="0"/>
              </a:rPr>
              <a:t>SAP HANA</a:t>
            </a:r>
            <a:r>
              <a:rPr lang="en-US" dirty="0">
                <a:solidFill>
                  <a:srgbClr val="202124"/>
                </a:solidFill>
                <a:latin typeface="arial" panose="020B0604020202020204" pitchFamily="34" charset="0"/>
              </a:rPr>
              <a:t> Studio.</a:t>
            </a:r>
            <a:endParaRPr lang="en-US" dirty="0"/>
          </a:p>
        </p:txBody>
      </p:sp>
      <p:pic>
        <p:nvPicPr>
          <p:cNvPr id="6146" name="Picture 2" descr="http://3.bp.blogspot.com/-v_EXQ5_aBRQ/Vk7B0eGrA6I/AAAAAAAABTM/rkFPl6Qgoe8/s1600/Delivery-Uni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7" y="1963947"/>
            <a:ext cx="8562023" cy="450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0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7811</TotalTime>
  <Words>2287</Words>
  <Application>Microsoft Office PowerPoint</Application>
  <PresentationFormat>Widescreen</PresentationFormat>
  <Paragraphs>275</Paragraphs>
  <Slides>25</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vt:lpstr>
      <vt:lpstr>Arial Black</vt:lpstr>
      <vt:lpstr>Calibri</vt:lpstr>
      <vt:lpstr>Calibri Light</vt:lpstr>
      <vt:lpstr>Candara</vt:lpstr>
      <vt:lpstr>Cooper Black</vt:lpstr>
      <vt:lpstr>Open Sans</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562</cp:revision>
  <dcterms:created xsi:type="dcterms:W3CDTF">2016-07-10T03:33:26Z</dcterms:created>
  <dcterms:modified xsi:type="dcterms:W3CDTF">2021-05-06T04:37:28Z</dcterms:modified>
</cp:coreProperties>
</file>